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9.bin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officedocument.oleObject" PartName="/ppt/embeddings/oleObject8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12192000" cy="6858000"/>
  <p:embeddedFontLst>
    <p:embeddedFont>
      <p:font typeface="Cambria Math"/>
      <p:regular r:id="rId59"/>
    </p:embeddedFont>
    <p:embeddedFont>
      <p:font typeface="Century Gothic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4" roundtripDataSignature="AMtx7mgEbbL4L/gppFbyI4AlAviaNUMu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enturyGothic-italic.fntdata"/><Relationship Id="rId61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CambriaMath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5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5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5"/>
          <p:cNvSpPr txBox="1"/>
          <p:nvPr>
            <p:ph idx="1" type="body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5" name="Google Shape;15;p55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5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5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4"/>
          <p:cNvSpPr/>
          <p:nvPr/>
        </p:nvSpPr>
        <p:spPr>
          <a:xfrm>
            <a:off x="1073151" y="446087"/>
            <a:ext cx="3547533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4"/>
          <p:cNvSpPr txBox="1"/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4"/>
          <p:cNvSpPr txBox="1"/>
          <p:nvPr>
            <p:ph idx="1" type="body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idx="2" type="body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6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5"/>
          <p:cNvSpPr txBox="1"/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5"/>
          <p:cNvSpPr/>
          <p:nvPr>
            <p:ph idx="2" type="pic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5"/>
          <p:cNvSpPr txBox="1"/>
          <p:nvPr>
            <p:ph idx="1" type="body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65"/>
          <p:cNvSpPr txBox="1"/>
          <p:nvPr>
            <p:ph idx="10" type="dt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5"/>
          <p:cNvSpPr txBox="1"/>
          <p:nvPr>
            <p:ph idx="11" type="ftr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5"/>
          <p:cNvSpPr txBox="1"/>
          <p:nvPr>
            <p:ph idx="12" type="sldNum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6"/>
          <p:cNvSpPr txBox="1"/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6"/>
          <p:cNvSpPr/>
          <p:nvPr>
            <p:ph idx="2" type="pic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91" name="Google Shape;91;p66"/>
          <p:cNvSpPr txBox="1"/>
          <p:nvPr>
            <p:ph idx="1" type="body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6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7"/>
          <p:cNvSpPr/>
          <p:nvPr/>
        </p:nvSpPr>
        <p:spPr>
          <a:xfrm>
            <a:off x="631697" y="1081456"/>
            <a:ext cx="6332416" cy="3239188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7"/>
          <p:cNvSpPr txBox="1"/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b="1" sz="4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7"/>
          <p:cNvSpPr txBox="1"/>
          <p:nvPr>
            <p:ph idx="1" type="body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7"/>
          <p:cNvSpPr txBox="1"/>
          <p:nvPr>
            <p:ph idx="2" type="body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00" name="Google Shape;100;p6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8"/>
          <p:cNvSpPr/>
          <p:nvPr/>
        </p:nvSpPr>
        <p:spPr>
          <a:xfrm>
            <a:off x="1140884" y="2286585"/>
            <a:ext cx="4895115" cy="2503972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8"/>
          <p:cNvSpPr txBox="1"/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8"/>
          <p:cNvSpPr txBox="1"/>
          <p:nvPr>
            <p:ph idx="1" type="body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07" name="Google Shape;107;p6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9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9"/>
          <p:cNvSpPr txBox="1"/>
          <p:nvPr>
            <p:ph idx="1" type="body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14" name="Google Shape;114;p6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0"/>
          <p:cNvSpPr/>
          <p:nvPr/>
        </p:nvSpPr>
        <p:spPr>
          <a:xfrm>
            <a:off x="7669651" y="446089"/>
            <a:ext cx="4522349" cy="5414962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0"/>
          <p:cNvSpPr txBox="1"/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0"/>
          <p:cNvSpPr txBox="1"/>
          <p:nvPr>
            <p:ph idx="1" type="body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121" name="Google Shape;121;p70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0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0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6"/>
          <p:cNvSpPr txBox="1"/>
          <p:nvPr>
            <p:ph type="ctrTitle"/>
          </p:nvPr>
        </p:nvSpPr>
        <p:spPr>
          <a:xfrm>
            <a:off x="716533" y="114680"/>
            <a:ext cx="10753090" cy="7828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0" i="0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3200"/>
              <a:buChar char="🞆"/>
              <a:defRPr b="0" i="0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lvl="6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lvl="7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lvl="8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5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7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7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7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8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8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8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0" i="0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9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7" name="Google Shape;37;p59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marR="0" algn="r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/>
          <p:nvPr/>
        </p:nvSpPr>
        <p:spPr>
          <a:xfrm>
            <a:off x="0" y="-3175"/>
            <a:ext cx="12192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0"/>
          <p:cNvSpPr txBox="1"/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0"/>
          <p:cNvSpPr txBox="1"/>
          <p:nvPr>
            <p:ph idx="1" type="subTitle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0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/>
          <p:nvPr/>
        </p:nvSpPr>
        <p:spPr>
          <a:xfrm>
            <a:off x="0" y="1"/>
            <a:ext cx="12192000" cy="5203825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61"/>
          <p:cNvSpPr txBox="1"/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1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1"/>
          <p:cNvSpPr txBox="1"/>
          <p:nvPr>
            <p:ph idx="1" type="body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1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6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2"/>
          <p:cNvSpPr txBox="1"/>
          <p:nvPr>
            <p:ph idx="1" type="body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9" name="Google Shape;59;p62"/>
          <p:cNvSpPr txBox="1"/>
          <p:nvPr>
            <p:ph idx="2" type="body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2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3"/>
          <p:cNvSpPr/>
          <p:nvPr/>
        </p:nvSpPr>
        <p:spPr>
          <a:xfrm>
            <a:off x="0" y="0"/>
            <a:ext cx="12192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>
            <p:ph idx="1" type="body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63"/>
          <p:cNvSpPr txBox="1"/>
          <p:nvPr>
            <p:ph idx="2" type="body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8" name="Google Shape;68;p63"/>
          <p:cNvSpPr txBox="1"/>
          <p:nvPr>
            <p:ph idx="3" type="body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63"/>
          <p:cNvSpPr txBox="1"/>
          <p:nvPr>
            <p:ph idx="4" type="body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3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algn="r">
              <a:lnSpc>
                <a:spcPct val="100000"/>
              </a:lnSpc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54"/>
          <p:cNvSpPr txBox="1"/>
          <p:nvPr>
            <p:ph idx="11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54"/>
          <p:cNvSpPr txBox="1"/>
          <p:nvPr>
            <p:ph idx="10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54"/>
          <p:cNvSpPr txBox="1"/>
          <p:nvPr>
            <p:ph idx="12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187325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187325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hyperlink" Target="http://www.jmlr.org/papers/volume20/18-598/18-598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6.jpg"/><Relationship Id="rId9" Type="http://schemas.openxmlformats.org/officeDocument/2006/relationships/image" Target="../media/image49.png"/><Relationship Id="rId5" Type="http://schemas.openxmlformats.org/officeDocument/2006/relationships/image" Target="../media/image7.jpg"/><Relationship Id="rId6" Type="http://schemas.openxmlformats.org/officeDocument/2006/relationships/hyperlink" Target="https://distill.pub/2017/momentum/" TargetMode="External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5.bin"/><Relationship Id="rId10" Type="http://schemas.openxmlformats.org/officeDocument/2006/relationships/oleObject" Target="../embeddings/oleObject5.bin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0.png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4.bin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/>
        </p:nvSpPr>
        <p:spPr>
          <a:xfrm>
            <a:off x="1066800" y="1728214"/>
            <a:ext cx="6436360" cy="4055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-457200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Depth expansion: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Node normalizations; residual connections.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69265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learning: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step size &amp; momentum.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6926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Miscellaneous considerations: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Initialization, architecture search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Improving efficiency: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5" lvl="1" marL="1155700" marR="0" rtl="0" algn="l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Compression and acceleration.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5" lvl="1" marL="1155700" marR="0" rtl="0" algn="l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Parallelisation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Outline for Today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chart&#10;&#10;Description automatically generated"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716" y="1600200"/>
            <a:ext cx="5004567" cy="4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Comparison of Optimizers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/>
        </p:nvSpPr>
        <p:spPr>
          <a:xfrm>
            <a:off x="7488681" y="5844641"/>
            <a:ext cx="786130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𝑖𝑛+𝑜𝑢𝑡</a:t>
            </a:r>
            <a:endParaRPr sz="17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6485890" y="5048453"/>
            <a:ext cx="219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𝑖𝑛+𝑜𝑢𝑡	          𝑖𝑛+𝑜𝑢𝑡</a:t>
            </a:r>
            <a:endParaRPr sz="17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1117536" y="1732430"/>
            <a:ext cx="9681845" cy="21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Clever parameter initialization aims to: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Mitigate activation saturation</a:t>
            </a:r>
            <a:endParaRPr/>
          </a:p>
          <a:p>
            <a:pPr indent="-229234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Mitigate vanishing gradients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 state of the art is Xavier by Glorot et al. (2010)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5080" rtl="0" algn="l">
              <a:lnSpc>
                <a:spcPct val="108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Biases are set to 0, weights are randomly initialized as below. 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8679180" y="4658359"/>
            <a:ext cx="76835" cy="769620"/>
          </a:xfrm>
          <a:custGeom>
            <a:rect b="b" l="l" r="r" t="t"/>
            <a:pathLst>
              <a:path extrusionOk="0" h="769620" w="76834">
                <a:moveTo>
                  <a:pt x="76454" y="0"/>
                </a:moveTo>
                <a:lnTo>
                  <a:pt x="0" y="0"/>
                </a:lnTo>
                <a:lnTo>
                  <a:pt x="0" y="15240"/>
                </a:lnTo>
                <a:lnTo>
                  <a:pt x="47498" y="15240"/>
                </a:lnTo>
                <a:lnTo>
                  <a:pt x="47498" y="755650"/>
                </a:lnTo>
                <a:lnTo>
                  <a:pt x="0" y="755650"/>
                </a:lnTo>
                <a:lnTo>
                  <a:pt x="0" y="769620"/>
                </a:lnTo>
                <a:lnTo>
                  <a:pt x="76454" y="769620"/>
                </a:lnTo>
                <a:lnTo>
                  <a:pt x="76454" y="755650"/>
                </a:lnTo>
                <a:lnTo>
                  <a:pt x="76454" y="15240"/>
                </a:lnTo>
                <a:lnTo>
                  <a:pt x="764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5958459" y="4658359"/>
            <a:ext cx="76835" cy="769620"/>
          </a:xfrm>
          <a:custGeom>
            <a:rect b="b" l="l" r="r" t="t"/>
            <a:pathLst>
              <a:path extrusionOk="0" h="769620" w="76835">
                <a:moveTo>
                  <a:pt x="76581" y="0"/>
                </a:moveTo>
                <a:lnTo>
                  <a:pt x="0" y="0"/>
                </a:lnTo>
                <a:lnTo>
                  <a:pt x="0" y="15240"/>
                </a:lnTo>
                <a:lnTo>
                  <a:pt x="0" y="755650"/>
                </a:lnTo>
                <a:lnTo>
                  <a:pt x="0" y="769620"/>
                </a:lnTo>
                <a:lnTo>
                  <a:pt x="76581" y="769620"/>
                </a:lnTo>
                <a:lnTo>
                  <a:pt x="76581" y="755650"/>
                </a:lnTo>
                <a:lnTo>
                  <a:pt x="29083" y="755650"/>
                </a:lnTo>
                <a:lnTo>
                  <a:pt x="29083" y="15240"/>
                </a:lnTo>
                <a:lnTo>
                  <a:pt x="76581" y="15240"/>
                </a:lnTo>
                <a:lnTo>
                  <a:pt x="765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6274308" y="4686426"/>
            <a:ext cx="991869" cy="680085"/>
          </a:xfrm>
          <a:custGeom>
            <a:rect b="b" l="l" r="r" t="t"/>
            <a:pathLst>
              <a:path extrusionOk="0" h="680085" w="991870">
                <a:moveTo>
                  <a:pt x="991489" y="346710"/>
                </a:moveTo>
                <a:lnTo>
                  <a:pt x="223393" y="346710"/>
                </a:lnTo>
                <a:lnTo>
                  <a:pt x="223393" y="366522"/>
                </a:lnTo>
                <a:lnTo>
                  <a:pt x="991489" y="366522"/>
                </a:lnTo>
                <a:lnTo>
                  <a:pt x="991489" y="346710"/>
                </a:lnTo>
                <a:close/>
              </a:path>
              <a:path extrusionOk="0" h="680085" w="991870">
                <a:moveTo>
                  <a:pt x="991489" y="762"/>
                </a:moveTo>
                <a:lnTo>
                  <a:pt x="234696" y="762"/>
                </a:lnTo>
                <a:lnTo>
                  <a:pt x="234696" y="0"/>
                </a:lnTo>
                <a:lnTo>
                  <a:pt x="188341" y="0"/>
                </a:lnTo>
                <a:lnTo>
                  <a:pt x="126365" y="625856"/>
                </a:lnTo>
                <a:lnTo>
                  <a:pt x="51689" y="487680"/>
                </a:lnTo>
                <a:lnTo>
                  <a:pt x="0" y="514870"/>
                </a:lnTo>
                <a:lnTo>
                  <a:pt x="5842" y="525399"/>
                </a:lnTo>
                <a:lnTo>
                  <a:pt x="33020" y="511175"/>
                </a:lnTo>
                <a:lnTo>
                  <a:pt x="124841" y="679958"/>
                </a:lnTo>
                <a:lnTo>
                  <a:pt x="138684" y="679958"/>
                </a:lnTo>
                <a:lnTo>
                  <a:pt x="204978" y="19812"/>
                </a:lnTo>
                <a:lnTo>
                  <a:pt x="223393" y="19812"/>
                </a:lnTo>
                <a:lnTo>
                  <a:pt x="223393" y="20574"/>
                </a:lnTo>
                <a:lnTo>
                  <a:pt x="991489" y="20574"/>
                </a:lnTo>
                <a:lnTo>
                  <a:pt x="991489" y="7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7304278" y="4812233"/>
            <a:ext cx="38608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; +</a:t>
            </a:r>
            <a:endParaRPr sz="24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7680960" y="4686426"/>
            <a:ext cx="991869" cy="680085"/>
          </a:xfrm>
          <a:custGeom>
            <a:rect b="b" l="l" r="r" t="t"/>
            <a:pathLst>
              <a:path extrusionOk="0" h="680085" w="991870">
                <a:moveTo>
                  <a:pt x="991489" y="346710"/>
                </a:moveTo>
                <a:lnTo>
                  <a:pt x="223393" y="346710"/>
                </a:lnTo>
                <a:lnTo>
                  <a:pt x="223393" y="366522"/>
                </a:lnTo>
                <a:lnTo>
                  <a:pt x="991489" y="366522"/>
                </a:lnTo>
                <a:lnTo>
                  <a:pt x="991489" y="346710"/>
                </a:lnTo>
                <a:close/>
              </a:path>
              <a:path extrusionOk="0" h="680085" w="991870">
                <a:moveTo>
                  <a:pt x="991489" y="762"/>
                </a:moveTo>
                <a:lnTo>
                  <a:pt x="234696" y="762"/>
                </a:lnTo>
                <a:lnTo>
                  <a:pt x="234696" y="0"/>
                </a:lnTo>
                <a:lnTo>
                  <a:pt x="188341" y="0"/>
                </a:lnTo>
                <a:lnTo>
                  <a:pt x="126365" y="625856"/>
                </a:lnTo>
                <a:lnTo>
                  <a:pt x="51689" y="487680"/>
                </a:lnTo>
                <a:lnTo>
                  <a:pt x="0" y="514870"/>
                </a:lnTo>
                <a:lnTo>
                  <a:pt x="5842" y="525399"/>
                </a:lnTo>
                <a:lnTo>
                  <a:pt x="33020" y="511175"/>
                </a:lnTo>
                <a:lnTo>
                  <a:pt x="124841" y="679958"/>
                </a:lnTo>
                <a:lnTo>
                  <a:pt x="138684" y="679958"/>
                </a:lnTo>
                <a:lnTo>
                  <a:pt x="204978" y="19812"/>
                </a:lnTo>
                <a:lnTo>
                  <a:pt x="223393" y="19812"/>
                </a:lnTo>
                <a:lnTo>
                  <a:pt x="223393" y="20574"/>
                </a:lnTo>
                <a:lnTo>
                  <a:pt x="991489" y="20574"/>
                </a:lnTo>
                <a:lnTo>
                  <a:pt x="991489" y="7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6805930" y="4716526"/>
            <a:ext cx="15609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6	                   6</a:t>
            </a:r>
            <a:endParaRPr sz="17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530858" y="4812233"/>
            <a:ext cx="4752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Uniform distribution	           </a:t>
            </a: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𝑈  −</a:t>
            </a:r>
            <a:endParaRPr sz="24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chemeClr val="lt1"/>
              </a:buClr>
              <a:buSzPts val="2850"/>
              <a:buFont typeface="Arial"/>
              <a:buNone/>
            </a:pPr>
            <a:r>
              <a:t/>
            </a:r>
            <a:endParaRPr sz="28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 distribution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7277100" y="5454650"/>
            <a:ext cx="1075055" cy="769620"/>
          </a:xfrm>
          <a:custGeom>
            <a:rect b="b" l="l" r="r" t="t"/>
            <a:pathLst>
              <a:path extrusionOk="0" h="769620" w="1075054">
                <a:moveTo>
                  <a:pt x="991489" y="373964"/>
                </a:moveTo>
                <a:lnTo>
                  <a:pt x="223393" y="373964"/>
                </a:lnTo>
                <a:lnTo>
                  <a:pt x="223393" y="393776"/>
                </a:lnTo>
                <a:lnTo>
                  <a:pt x="991489" y="393776"/>
                </a:lnTo>
                <a:lnTo>
                  <a:pt x="991489" y="373964"/>
                </a:lnTo>
                <a:close/>
              </a:path>
              <a:path extrusionOk="0" h="769620" w="1075054">
                <a:moveTo>
                  <a:pt x="991489" y="28067"/>
                </a:moveTo>
                <a:lnTo>
                  <a:pt x="234696" y="28067"/>
                </a:lnTo>
                <a:lnTo>
                  <a:pt x="234696" y="27305"/>
                </a:lnTo>
                <a:lnTo>
                  <a:pt x="188341" y="27305"/>
                </a:lnTo>
                <a:lnTo>
                  <a:pt x="126365" y="653186"/>
                </a:lnTo>
                <a:lnTo>
                  <a:pt x="51689" y="514921"/>
                </a:lnTo>
                <a:lnTo>
                  <a:pt x="0" y="542163"/>
                </a:lnTo>
                <a:lnTo>
                  <a:pt x="5842" y="552729"/>
                </a:lnTo>
                <a:lnTo>
                  <a:pt x="33020" y="538441"/>
                </a:lnTo>
                <a:lnTo>
                  <a:pt x="124841" y="707212"/>
                </a:lnTo>
                <a:lnTo>
                  <a:pt x="138684" y="707212"/>
                </a:lnTo>
                <a:lnTo>
                  <a:pt x="204978" y="47117"/>
                </a:lnTo>
                <a:lnTo>
                  <a:pt x="223393" y="47117"/>
                </a:lnTo>
                <a:lnTo>
                  <a:pt x="223393" y="47879"/>
                </a:lnTo>
                <a:lnTo>
                  <a:pt x="991489" y="47879"/>
                </a:lnTo>
                <a:lnTo>
                  <a:pt x="991489" y="28067"/>
                </a:lnTo>
                <a:close/>
              </a:path>
              <a:path extrusionOk="0" h="769620" w="1075054">
                <a:moveTo>
                  <a:pt x="1074674" y="0"/>
                </a:moveTo>
                <a:lnTo>
                  <a:pt x="998220" y="0"/>
                </a:lnTo>
                <a:lnTo>
                  <a:pt x="998220" y="13970"/>
                </a:lnTo>
                <a:lnTo>
                  <a:pt x="1045718" y="13970"/>
                </a:lnTo>
                <a:lnTo>
                  <a:pt x="1045718" y="754380"/>
                </a:lnTo>
                <a:lnTo>
                  <a:pt x="998220" y="754380"/>
                </a:lnTo>
                <a:lnTo>
                  <a:pt x="998220" y="769620"/>
                </a:lnTo>
                <a:lnTo>
                  <a:pt x="1074674" y="769620"/>
                </a:lnTo>
                <a:lnTo>
                  <a:pt x="1074674" y="754380"/>
                </a:lnTo>
                <a:lnTo>
                  <a:pt x="1074674" y="13970"/>
                </a:lnTo>
                <a:lnTo>
                  <a:pt x="10746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6888099" y="5454650"/>
            <a:ext cx="76835" cy="769620"/>
          </a:xfrm>
          <a:custGeom>
            <a:rect b="b" l="l" r="r" t="t"/>
            <a:pathLst>
              <a:path extrusionOk="0" h="769620" w="76834">
                <a:moveTo>
                  <a:pt x="76581" y="0"/>
                </a:moveTo>
                <a:lnTo>
                  <a:pt x="0" y="0"/>
                </a:lnTo>
                <a:lnTo>
                  <a:pt x="0" y="13970"/>
                </a:lnTo>
                <a:lnTo>
                  <a:pt x="0" y="754380"/>
                </a:lnTo>
                <a:lnTo>
                  <a:pt x="0" y="769620"/>
                </a:lnTo>
                <a:lnTo>
                  <a:pt x="76581" y="769620"/>
                </a:lnTo>
                <a:lnTo>
                  <a:pt x="76581" y="754380"/>
                </a:lnTo>
                <a:lnTo>
                  <a:pt x="29083" y="754380"/>
                </a:lnTo>
                <a:lnTo>
                  <a:pt x="29083" y="13970"/>
                </a:lnTo>
                <a:lnTo>
                  <a:pt x="76581" y="13970"/>
                </a:lnTo>
                <a:lnTo>
                  <a:pt x="765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6560566" y="5608421"/>
            <a:ext cx="67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𝑁  0;</a:t>
            </a:r>
            <a:endParaRPr sz="24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7808721" y="5512409"/>
            <a:ext cx="154305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7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5" name="Google Shape;235;p1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Parameter Initialization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/>
        </p:nvSpPr>
        <p:spPr>
          <a:xfrm>
            <a:off x="914400" y="1905000"/>
            <a:ext cx="10134600" cy="312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Hyperparameters aren’t differentiable.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Usually rely on </a:t>
            </a: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grid search</a:t>
            </a: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Enumerate relevant parameter settings.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and evaluate models for each.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879475" rtl="0" algn="l">
              <a:lnSpc>
                <a:spcPct val="107857"/>
              </a:lnSpc>
              <a:spcBef>
                <a:spcPts val="10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can be further aided by </a:t>
            </a: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leveraging any knowledge </a:t>
            </a: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might have as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41300" marR="2096770" rtl="0" algn="l">
              <a:lnSpc>
                <a:spcPct val="107857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what a good parametrization might be.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1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Hyperparameter Search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 txBox="1"/>
          <p:nvPr/>
        </p:nvSpPr>
        <p:spPr>
          <a:xfrm>
            <a:off x="6400800" y="5105400"/>
            <a:ext cx="5486400" cy="75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3: Efficiency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7923530" y="6010868"/>
            <a:ext cx="3358515" cy="488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 Ronald Clark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889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Martin Piala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University of Oxford Logo PNG Vector (EPS) Free Download" id="249" name="Google Shape;24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0480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/>
        </p:nvSpPr>
        <p:spPr>
          <a:xfrm>
            <a:off x="1066800" y="1728214"/>
            <a:ext cx="6436360" cy="4055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-457200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Depth expansion: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Node normalizations; residual connections.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69265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learning: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Smart step size setting &amp; momentum.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6926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Miscellaneous considerations: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126936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Initialization, search.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Improving efficiency: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5" lvl="1" marL="1155700" marR="0" rtl="0" algn="l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Compression and acceleration.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5" lvl="1" marL="1155700" marR="0" rtl="0" algn="l">
              <a:lnSpc>
                <a:spcPct val="100000"/>
              </a:lnSpc>
              <a:spcBef>
                <a:spcPts val="284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Parallelisation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Outline for Today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r code&#10;&#10;Description automatically generated" id="260" name="Google Shape;260;p15"/>
          <p:cNvPicPr preferRelativeResize="0"/>
          <p:nvPr/>
        </p:nvPicPr>
        <p:blipFill rotWithShape="1">
          <a:blip r:embed="rId3">
            <a:alphaModFix/>
          </a:blip>
          <a:srcRect b="6054" l="0" r="0" t="2007"/>
          <a:stretch/>
        </p:blipFill>
        <p:spPr>
          <a:xfrm>
            <a:off x="1371600" y="2286000"/>
            <a:ext cx="8610600" cy="4124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 txBox="1"/>
          <p:nvPr/>
        </p:nvSpPr>
        <p:spPr>
          <a:xfrm>
            <a:off x="1219200" y="1605280"/>
            <a:ext cx="8534400" cy="443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 is modular → enables </a:t>
            </a: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compression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15"/>
          <p:cNvGrpSpPr/>
          <p:nvPr/>
        </p:nvGrpSpPr>
        <p:grpSpPr>
          <a:xfrm>
            <a:off x="3352800" y="3048000"/>
            <a:ext cx="4495800" cy="2331479"/>
            <a:chOff x="2973832" y="2568320"/>
            <a:chExt cx="5348986" cy="2773934"/>
          </a:xfrm>
        </p:grpSpPr>
        <p:sp>
          <p:nvSpPr>
            <p:cNvPr id="263" name="Google Shape;263;p15"/>
            <p:cNvSpPr/>
            <p:nvPr/>
          </p:nvSpPr>
          <p:spPr>
            <a:xfrm>
              <a:off x="2976498" y="2568320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78867" y="0"/>
                  </a:moveTo>
                  <a:lnTo>
                    <a:pt x="762" y="77724"/>
                  </a:lnTo>
                  <a:lnTo>
                    <a:pt x="123825" y="201549"/>
                  </a:lnTo>
                  <a:lnTo>
                    <a:pt x="0" y="324612"/>
                  </a:lnTo>
                  <a:lnTo>
                    <a:pt x="77724" y="402716"/>
                  </a:lnTo>
                  <a:lnTo>
                    <a:pt x="201549" y="279653"/>
                  </a:lnTo>
                  <a:lnTo>
                    <a:pt x="324612" y="403478"/>
                  </a:lnTo>
                  <a:lnTo>
                    <a:pt x="402716" y="325754"/>
                  </a:lnTo>
                  <a:lnTo>
                    <a:pt x="279653" y="201929"/>
                  </a:lnTo>
                  <a:lnTo>
                    <a:pt x="403478" y="78866"/>
                  </a:lnTo>
                  <a:lnTo>
                    <a:pt x="325754" y="762"/>
                  </a:lnTo>
                  <a:lnTo>
                    <a:pt x="201930" y="123825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976498" y="2568320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0" y="324612"/>
                  </a:moveTo>
                  <a:lnTo>
                    <a:pt x="123825" y="201549"/>
                  </a:lnTo>
                  <a:lnTo>
                    <a:pt x="762" y="77724"/>
                  </a:lnTo>
                  <a:lnTo>
                    <a:pt x="78867" y="0"/>
                  </a:lnTo>
                  <a:lnTo>
                    <a:pt x="201930" y="123825"/>
                  </a:lnTo>
                  <a:lnTo>
                    <a:pt x="325754" y="762"/>
                  </a:lnTo>
                  <a:lnTo>
                    <a:pt x="403478" y="78866"/>
                  </a:lnTo>
                  <a:lnTo>
                    <a:pt x="279653" y="201929"/>
                  </a:lnTo>
                  <a:lnTo>
                    <a:pt x="402716" y="325754"/>
                  </a:lnTo>
                  <a:lnTo>
                    <a:pt x="324612" y="403478"/>
                  </a:lnTo>
                  <a:lnTo>
                    <a:pt x="201549" y="279653"/>
                  </a:lnTo>
                  <a:lnTo>
                    <a:pt x="77724" y="402716"/>
                  </a:lnTo>
                  <a:lnTo>
                    <a:pt x="0" y="324612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692906" y="3590544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78867" y="0"/>
                  </a:moveTo>
                  <a:lnTo>
                    <a:pt x="762" y="77596"/>
                  </a:lnTo>
                  <a:lnTo>
                    <a:pt x="123825" y="201421"/>
                  </a:lnTo>
                  <a:lnTo>
                    <a:pt x="0" y="324484"/>
                  </a:lnTo>
                  <a:lnTo>
                    <a:pt x="77597" y="402589"/>
                  </a:lnTo>
                  <a:lnTo>
                    <a:pt x="201422" y="279526"/>
                  </a:lnTo>
                  <a:lnTo>
                    <a:pt x="324485" y="403351"/>
                  </a:lnTo>
                  <a:lnTo>
                    <a:pt x="402717" y="325754"/>
                  </a:lnTo>
                  <a:lnTo>
                    <a:pt x="279654" y="201929"/>
                  </a:lnTo>
                  <a:lnTo>
                    <a:pt x="403352" y="78866"/>
                  </a:lnTo>
                  <a:lnTo>
                    <a:pt x="325755" y="761"/>
                  </a:lnTo>
                  <a:lnTo>
                    <a:pt x="201930" y="123824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3692906" y="3590544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0" y="324484"/>
                  </a:moveTo>
                  <a:lnTo>
                    <a:pt x="123825" y="201421"/>
                  </a:lnTo>
                  <a:lnTo>
                    <a:pt x="762" y="77596"/>
                  </a:lnTo>
                  <a:lnTo>
                    <a:pt x="78867" y="0"/>
                  </a:lnTo>
                  <a:lnTo>
                    <a:pt x="201930" y="123824"/>
                  </a:lnTo>
                  <a:lnTo>
                    <a:pt x="325755" y="761"/>
                  </a:lnTo>
                  <a:lnTo>
                    <a:pt x="403352" y="78866"/>
                  </a:lnTo>
                  <a:lnTo>
                    <a:pt x="279654" y="201929"/>
                  </a:lnTo>
                  <a:lnTo>
                    <a:pt x="402717" y="325754"/>
                  </a:lnTo>
                  <a:lnTo>
                    <a:pt x="324485" y="403351"/>
                  </a:lnTo>
                  <a:lnTo>
                    <a:pt x="201422" y="279526"/>
                  </a:lnTo>
                  <a:lnTo>
                    <a:pt x="77597" y="402589"/>
                  </a:lnTo>
                  <a:lnTo>
                    <a:pt x="0" y="324484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2973832" y="4938394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78867" y="0"/>
                  </a:moveTo>
                  <a:lnTo>
                    <a:pt x="762" y="77723"/>
                  </a:lnTo>
                  <a:lnTo>
                    <a:pt x="123825" y="201548"/>
                  </a:lnTo>
                  <a:lnTo>
                    <a:pt x="0" y="324611"/>
                  </a:lnTo>
                  <a:lnTo>
                    <a:pt x="77724" y="402716"/>
                  </a:lnTo>
                  <a:lnTo>
                    <a:pt x="201549" y="279653"/>
                  </a:lnTo>
                  <a:lnTo>
                    <a:pt x="324612" y="403478"/>
                  </a:lnTo>
                  <a:lnTo>
                    <a:pt x="402717" y="325754"/>
                  </a:lnTo>
                  <a:lnTo>
                    <a:pt x="279654" y="201929"/>
                  </a:lnTo>
                  <a:lnTo>
                    <a:pt x="403479" y="78866"/>
                  </a:lnTo>
                  <a:lnTo>
                    <a:pt x="325755" y="761"/>
                  </a:lnTo>
                  <a:lnTo>
                    <a:pt x="202056" y="123824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973832" y="4938394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0" y="324611"/>
                  </a:moveTo>
                  <a:lnTo>
                    <a:pt x="123825" y="201548"/>
                  </a:lnTo>
                  <a:lnTo>
                    <a:pt x="762" y="77723"/>
                  </a:lnTo>
                  <a:lnTo>
                    <a:pt x="78867" y="0"/>
                  </a:lnTo>
                  <a:lnTo>
                    <a:pt x="202056" y="123824"/>
                  </a:lnTo>
                  <a:lnTo>
                    <a:pt x="325755" y="761"/>
                  </a:lnTo>
                  <a:lnTo>
                    <a:pt x="403479" y="78866"/>
                  </a:lnTo>
                  <a:lnTo>
                    <a:pt x="279654" y="201929"/>
                  </a:lnTo>
                  <a:lnTo>
                    <a:pt x="402717" y="325754"/>
                  </a:lnTo>
                  <a:lnTo>
                    <a:pt x="324612" y="403478"/>
                  </a:lnTo>
                  <a:lnTo>
                    <a:pt x="201549" y="279653"/>
                  </a:lnTo>
                  <a:lnTo>
                    <a:pt x="77724" y="402716"/>
                  </a:lnTo>
                  <a:lnTo>
                    <a:pt x="0" y="324611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963793" y="4251705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78867" y="0"/>
                  </a:moveTo>
                  <a:lnTo>
                    <a:pt x="635" y="77597"/>
                  </a:lnTo>
                  <a:lnTo>
                    <a:pt x="123698" y="201422"/>
                  </a:lnTo>
                  <a:lnTo>
                    <a:pt x="0" y="324485"/>
                  </a:lnTo>
                  <a:lnTo>
                    <a:pt x="77597" y="402590"/>
                  </a:lnTo>
                  <a:lnTo>
                    <a:pt x="201422" y="279527"/>
                  </a:lnTo>
                  <a:lnTo>
                    <a:pt x="324485" y="403352"/>
                  </a:lnTo>
                  <a:lnTo>
                    <a:pt x="402590" y="325755"/>
                  </a:lnTo>
                  <a:lnTo>
                    <a:pt x="279527" y="201930"/>
                  </a:lnTo>
                  <a:lnTo>
                    <a:pt x="403352" y="78867"/>
                  </a:lnTo>
                  <a:lnTo>
                    <a:pt x="325755" y="635"/>
                  </a:lnTo>
                  <a:lnTo>
                    <a:pt x="201930" y="123825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963793" y="4251705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0" y="324485"/>
                  </a:moveTo>
                  <a:lnTo>
                    <a:pt x="123698" y="201422"/>
                  </a:lnTo>
                  <a:lnTo>
                    <a:pt x="635" y="77597"/>
                  </a:lnTo>
                  <a:lnTo>
                    <a:pt x="78867" y="0"/>
                  </a:lnTo>
                  <a:lnTo>
                    <a:pt x="201930" y="123825"/>
                  </a:lnTo>
                  <a:lnTo>
                    <a:pt x="325755" y="635"/>
                  </a:lnTo>
                  <a:lnTo>
                    <a:pt x="403352" y="78867"/>
                  </a:lnTo>
                  <a:lnTo>
                    <a:pt x="279527" y="201930"/>
                  </a:lnTo>
                  <a:lnTo>
                    <a:pt x="402590" y="325755"/>
                  </a:lnTo>
                  <a:lnTo>
                    <a:pt x="324485" y="403352"/>
                  </a:lnTo>
                  <a:lnTo>
                    <a:pt x="201422" y="279527"/>
                  </a:lnTo>
                  <a:lnTo>
                    <a:pt x="77597" y="402590"/>
                  </a:lnTo>
                  <a:lnTo>
                    <a:pt x="0" y="324485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7918958" y="4049267"/>
              <a:ext cx="403860" cy="403860"/>
            </a:xfrm>
            <a:custGeom>
              <a:rect b="b" l="l" r="r" t="t"/>
              <a:pathLst>
                <a:path extrusionOk="0" h="403860" w="403859">
                  <a:moveTo>
                    <a:pt x="78867" y="0"/>
                  </a:moveTo>
                  <a:lnTo>
                    <a:pt x="762" y="77596"/>
                  </a:lnTo>
                  <a:lnTo>
                    <a:pt x="123825" y="201421"/>
                  </a:lnTo>
                  <a:lnTo>
                    <a:pt x="0" y="324484"/>
                  </a:lnTo>
                  <a:lnTo>
                    <a:pt x="77597" y="402589"/>
                  </a:lnTo>
                  <a:lnTo>
                    <a:pt x="201422" y="279526"/>
                  </a:lnTo>
                  <a:lnTo>
                    <a:pt x="324485" y="403351"/>
                  </a:lnTo>
                  <a:lnTo>
                    <a:pt x="402590" y="325754"/>
                  </a:lnTo>
                  <a:lnTo>
                    <a:pt x="279526" y="201929"/>
                  </a:lnTo>
                  <a:lnTo>
                    <a:pt x="403351" y="78866"/>
                  </a:lnTo>
                  <a:lnTo>
                    <a:pt x="325755" y="761"/>
                  </a:lnTo>
                  <a:lnTo>
                    <a:pt x="201930" y="123824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7918958" y="4049267"/>
              <a:ext cx="403860" cy="403860"/>
            </a:xfrm>
            <a:custGeom>
              <a:rect b="b" l="l" r="r" t="t"/>
              <a:pathLst>
                <a:path extrusionOk="0" h="403860" w="403859">
                  <a:moveTo>
                    <a:pt x="0" y="324484"/>
                  </a:moveTo>
                  <a:lnTo>
                    <a:pt x="123825" y="201421"/>
                  </a:lnTo>
                  <a:lnTo>
                    <a:pt x="762" y="77596"/>
                  </a:lnTo>
                  <a:lnTo>
                    <a:pt x="78867" y="0"/>
                  </a:lnTo>
                  <a:lnTo>
                    <a:pt x="201930" y="123824"/>
                  </a:lnTo>
                  <a:lnTo>
                    <a:pt x="325755" y="761"/>
                  </a:lnTo>
                  <a:lnTo>
                    <a:pt x="403351" y="78866"/>
                  </a:lnTo>
                  <a:lnTo>
                    <a:pt x="279526" y="201929"/>
                  </a:lnTo>
                  <a:lnTo>
                    <a:pt x="402590" y="325754"/>
                  </a:lnTo>
                  <a:lnTo>
                    <a:pt x="324485" y="403351"/>
                  </a:lnTo>
                  <a:lnTo>
                    <a:pt x="201422" y="279526"/>
                  </a:lnTo>
                  <a:lnTo>
                    <a:pt x="77597" y="402589"/>
                  </a:lnTo>
                  <a:lnTo>
                    <a:pt x="0" y="324484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973832" y="4251705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78867" y="0"/>
                  </a:moveTo>
                  <a:lnTo>
                    <a:pt x="762" y="77597"/>
                  </a:lnTo>
                  <a:lnTo>
                    <a:pt x="123825" y="201422"/>
                  </a:lnTo>
                  <a:lnTo>
                    <a:pt x="0" y="324485"/>
                  </a:lnTo>
                  <a:lnTo>
                    <a:pt x="77724" y="402590"/>
                  </a:lnTo>
                  <a:lnTo>
                    <a:pt x="201549" y="279527"/>
                  </a:lnTo>
                  <a:lnTo>
                    <a:pt x="324612" y="403352"/>
                  </a:lnTo>
                  <a:lnTo>
                    <a:pt x="402717" y="325755"/>
                  </a:lnTo>
                  <a:lnTo>
                    <a:pt x="279654" y="201930"/>
                  </a:lnTo>
                  <a:lnTo>
                    <a:pt x="403479" y="78867"/>
                  </a:lnTo>
                  <a:lnTo>
                    <a:pt x="325755" y="635"/>
                  </a:lnTo>
                  <a:lnTo>
                    <a:pt x="202056" y="123825"/>
                  </a:lnTo>
                  <a:lnTo>
                    <a:pt x="7886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973832" y="4251705"/>
              <a:ext cx="403860" cy="403860"/>
            </a:xfrm>
            <a:custGeom>
              <a:rect b="b" l="l" r="r" t="t"/>
              <a:pathLst>
                <a:path extrusionOk="0" h="403860" w="403860">
                  <a:moveTo>
                    <a:pt x="0" y="324485"/>
                  </a:moveTo>
                  <a:lnTo>
                    <a:pt x="123825" y="201422"/>
                  </a:lnTo>
                  <a:lnTo>
                    <a:pt x="762" y="77597"/>
                  </a:lnTo>
                  <a:lnTo>
                    <a:pt x="78867" y="0"/>
                  </a:lnTo>
                  <a:lnTo>
                    <a:pt x="202056" y="123825"/>
                  </a:lnTo>
                  <a:lnTo>
                    <a:pt x="325755" y="635"/>
                  </a:lnTo>
                  <a:lnTo>
                    <a:pt x="403479" y="78867"/>
                  </a:lnTo>
                  <a:lnTo>
                    <a:pt x="279654" y="201930"/>
                  </a:lnTo>
                  <a:lnTo>
                    <a:pt x="402717" y="325755"/>
                  </a:lnTo>
                  <a:lnTo>
                    <a:pt x="324612" y="403352"/>
                  </a:lnTo>
                  <a:lnTo>
                    <a:pt x="201549" y="279527"/>
                  </a:lnTo>
                  <a:lnTo>
                    <a:pt x="77724" y="402590"/>
                  </a:lnTo>
                  <a:lnTo>
                    <a:pt x="0" y="324485"/>
                  </a:lnTo>
                  <a:close/>
                </a:path>
              </a:pathLst>
            </a:cu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5" name="Google Shape;275;p1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Compression and Acceleration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1073302" y="1226058"/>
            <a:ext cx="759142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 is highly modular →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compression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acceleration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6"/>
          <p:cNvGrpSpPr/>
          <p:nvPr/>
        </p:nvGrpSpPr>
        <p:grpSpPr>
          <a:xfrm>
            <a:off x="139445" y="1693085"/>
            <a:ext cx="11433810" cy="4785058"/>
            <a:chOff x="139445" y="1693085"/>
            <a:chExt cx="11433810" cy="4785058"/>
          </a:xfrm>
        </p:grpSpPr>
        <p:pic>
          <p:nvPicPr>
            <p:cNvPr id="282" name="Google Shape;28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4324" y="3327506"/>
              <a:ext cx="4978588" cy="2821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4063" y="1693085"/>
              <a:ext cx="6489192" cy="3109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16"/>
            <p:cNvSpPr/>
            <p:nvPr/>
          </p:nvSpPr>
          <p:spPr>
            <a:xfrm>
              <a:off x="6115049" y="1896618"/>
              <a:ext cx="783590" cy="772795"/>
            </a:xfrm>
            <a:custGeom>
              <a:rect b="b" l="l" r="r" t="t"/>
              <a:pathLst>
                <a:path extrusionOk="0" h="772794" w="783590">
                  <a:moveTo>
                    <a:pt x="3301" y="49403"/>
                  </a:moveTo>
                  <a:lnTo>
                    <a:pt x="3301" y="772668"/>
                  </a:lnTo>
                  <a:lnTo>
                    <a:pt x="289687" y="772668"/>
                  </a:lnTo>
                  <a:lnTo>
                    <a:pt x="472948" y="525653"/>
                  </a:lnTo>
                  <a:lnTo>
                    <a:pt x="783335" y="528193"/>
                  </a:lnTo>
                  <a:lnTo>
                    <a:pt x="783335" y="366776"/>
                  </a:lnTo>
                  <a:lnTo>
                    <a:pt x="193166" y="0"/>
                  </a:lnTo>
                  <a:lnTo>
                    <a:pt x="0" y="0"/>
                  </a:lnTo>
                  <a:lnTo>
                    <a:pt x="3301" y="49403"/>
                  </a:lnTo>
                  <a:close/>
                </a:path>
              </a:pathLst>
            </a:custGeom>
            <a:noFill/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39445" y="2902458"/>
              <a:ext cx="5203190" cy="3575685"/>
            </a:xfrm>
            <a:custGeom>
              <a:rect b="b" l="l" r="r" t="t"/>
              <a:pathLst>
                <a:path extrusionOk="0" h="3575685" w="5203190">
                  <a:moveTo>
                    <a:pt x="0" y="177800"/>
                  </a:moveTo>
                  <a:lnTo>
                    <a:pt x="11430" y="3575304"/>
                  </a:lnTo>
                  <a:lnTo>
                    <a:pt x="2368423" y="3575304"/>
                  </a:lnTo>
                  <a:lnTo>
                    <a:pt x="3567303" y="2783052"/>
                  </a:lnTo>
                  <a:lnTo>
                    <a:pt x="5202936" y="2783052"/>
                  </a:lnTo>
                  <a:lnTo>
                    <a:pt x="5202936" y="1269618"/>
                  </a:lnTo>
                  <a:lnTo>
                    <a:pt x="2134743" y="0"/>
                  </a:lnTo>
                  <a:lnTo>
                    <a:pt x="1269" y="0"/>
                  </a:lnTo>
                  <a:lnTo>
                    <a:pt x="1269" y="406272"/>
                  </a:lnTo>
                </a:path>
              </a:pathLst>
            </a:custGeom>
            <a:noFill/>
            <a:ln cap="flat" cmpd="sng" w="508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341619" y="2425446"/>
              <a:ext cx="1812289" cy="3286125"/>
            </a:xfrm>
            <a:custGeom>
              <a:rect b="b" l="l" r="r" t="t"/>
              <a:pathLst>
                <a:path extrusionOk="0" h="3286125" w="1812290">
                  <a:moveTo>
                    <a:pt x="82961" y="3232653"/>
                  </a:moveTo>
                  <a:lnTo>
                    <a:pt x="0" y="3235020"/>
                  </a:lnTo>
                  <a:lnTo>
                    <a:pt x="1524" y="3285794"/>
                  </a:lnTo>
                  <a:lnTo>
                    <a:pt x="85851" y="3283394"/>
                  </a:lnTo>
                  <a:lnTo>
                    <a:pt x="170687" y="3276333"/>
                  </a:lnTo>
                  <a:lnTo>
                    <a:pt x="255142" y="3264623"/>
                  </a:lnTo>
                  <a:lnTo>
                    <a:pt x="339216" y="3248660"/>
                  </a:lnTo>
                  <a:lnTo>
                    <a:pt x="404698" y="3232708"/>
                  </a:lnTo>
                  <a:lnTo>
                    <a:pt x="82295" y="3232708"/>
                  </a:lnTo>
                  <a:lnTo>
                    <a:pt x="82961" y="3232653"/>
                  </a:lnTo>
                  <a:close/>
                </a:path>
                <a:path extrusionOk="0" h="3286125" w="1812290">
                  <a:moveTo>
                    <a:pt x="83692" y="3232632"/>
                  </a:moveTo>
                  <a:lnTo>
                    <a:pt x="82961" y="3232653"/>
                  </a:lnTo>
                  <a:lnTo>
                    <a:pt x="82295" y="3232708"/>
                  </a:lnTo>
                  <a:lnTo>
                    <a:pt x="83692" y="3232632"/>
                  </a:lnTo>
                  <a:close/>
                </a:path>
                <a:path extrusionOk="0" h="3286125" w="1812290">
                  <a:moveTo>
                    <a:pt x="405011" y="3232632"/>
                  </a:moveTo>
                  <a:lnTo>
                    <a:pt x="83692" y="3232632"/>
                  </a:lnTo>
                  <a:lnTo>
                    <a:pt x="82295" y="3232708"/>
                  </a:lnTo>
                  <a:lnTo>
                    <a:pt x="404698" y="3232708"/>
                  </a:lnTo>
                  <a:lnTo>
                    <a:pt x="405011" y="3232632"/>
                  </a:lnTo>
                  <a:close/>
                </a:path>
                <a:path extrusionOk="0" h="3286125" w="1812290">
                  <a:moveTo>
                    <a:pt x="165120" y="3225823"/>
                  </a:moveTo>
                  <a:lnTo>
                    <a:pt x="82961" y="3232653"/>
                  </a:lnTo>
                  <a:lnTo>
                    <a:pt x="83692" y="3232632"/>
                  </a:lnTo>
                  <a:lnTo>
                    <a:pt x="405011" y="3232632"/>
                  </a:lnTo>
                  <a:lnTo>
                    <a:pt x="422528" y="3228365"/>
                  </a:lnTo>
                  <a:lnTo>
                    <a:pt x="430814" y="3225914"/>
                  </a:lnTo>
                  <a:lnTo>
                    <a:pt x="164464" y="3225914"/>
                  </a:lnTo>
                  <a:lnTo>
                    <a:pt x="165120" y="3225823"/>
                  </a:lnTo>
                  <a:close/>
                </a:path>
                <a:path extrusionOk="0" h="3286125" w="1812290">
                  <a:moveTo>
                    <a:pt x="165862" y="3225761"/>
                  </a:moveTo>
                  <a:lnTo>
                    <a:pt x="165120" y="3225823"/>
                  </a:lnTo>
                  <a:lnTo>
                    <a:pt x="164464" y="3225914"/>
                  </a:lnTo>
                  <a:lnTo>
                    <a:pt x="165862" y="3225761"/>
                  </a:lnTo>
                  <a:close/>
                </a:path>
                <a:path extrusionOk="0" h="3286125" w="1812290">
                  <a:moveTo>
                    <a:pt x="431329" y="3225761"/>
                  </a:moveTo>
                  <a:lnTo>
                    <a:pt x="165862" y="3225761"/>
                  </a:lnTo>
                  <a:lnTo>
                    <a:pt x="164464" y="3225914"/>
                  </a:lnTo>
                  <a:lnTo>
                    <a:pt x="430814" y="3225914"/>
                  </a:lnTo>
                  <a:lnTo>
                    <a:pt x="431329" y="3225761"/>
                  </a:lnTo>
                  <a:close/>
                </a:path>
                <a:path extrusionOk="0" h="3286125" w="1812290">
                  <a:moveTo>
                    <a:pt x="246908" y="3214498"/>
                  </a:moveTo>
                  <a:lnTo>
                    <a:pt x="165120" y="3225823"/>
                  </a:lnTo>
                  <a:lnTo>
                    <a:pt x="165862" y="3225761"/>
                  </a:lnTo>
                  <a:lnTo>
                    <a:pt x="431329" y="3225761"/>
                  </a:lnTo>
                  <a:lnTo>
                    <a:pt x="469064" y="3214598"/>
                  </a:lnTo>
                  <a:lnTo>
                    <a:pt x="246379" y="3214598"/>
                  </a:lnTo>
                  <a:lnTo>
                    <a:pt x="246908" y="3214498"/>
                  </a:lnTo>
                  <a:close/>
                </a:path>
                <a:path extrusionOk="0" h="3286125" w="1812290">
                  <a:moveTo>
                    <a:pt x="247650" y="3214395"/>
                  </a:moveTo>
                  <a:lnTo>
                    <a:pt x="246908" y="3214498"/>
                  </a:lnTo>
                  <a:lnTo>
                    <a:pt x="246379" y="3214598"/>
                  </a:lnTo>
                  <a:lnTo>
                    <a:pt x="247650" y="3214395"/>
                  </a:lnTo>
                  <a:close/>
                </a:path>
                <a:path extrusionOk="0" h="3286125" w="1812290">
                  <a:moveTo>
                    <a:pt x="469751" y="3214395"/>
                  </a:moveTo>
                  <a:lnTo>
                    <a:pt x="247650" y="3214395"/>
                  </a:lnTo>
                  <a:lnTo>
                    <a:pt x="246379" y="3214598"/>
                  </a:lnTo>
                  <a:lnTo>
                    <a:pt x="469064" y="3214598"/>
                  </a:lnTo>
                  <a:lnTo>
                    <a:pt x="469751" y="3214395"/>
                  </a:lnTo>
                  <a:close/>
                </a:path>
                <a:path extrusionOk="0" h="3286125" w="1812290">
                  <a:moveTo>
                    <a:pt x="328493" y="3198983"/>
                  </a:moveTo>
                  <a:lnTo>
                    <a:pt x="246908" y="3214498"/>
                  </a:lnTo>
                  <a:lnTo>
                    <a:pt x="247650" y="3214395"/>
                  </a:lnTo>
                  <a:lnTo>
                    <a:pt x="469751" y="3214395"/>
                  </a:lnTo>
                  <a:lnTo>
                    <a:pt x="504825" y="3204019"/>
                  </a:lnTo>
                  <a:lnTo>
                    <a:pt x="518812" y="3199155"/>
                  </a:lnTo>
                  <a:lnTo>
                    <a:pt x="327787" y="3199155"/>
                  </a:lnTo>
                  <a:lnTo>
                    <a:pt x="328493" y="3198983"/>
                  </a:lnTo>
                  <a:close/>
                </a:path>
                <a:path extrusionOk="0" h="3286125" w="1812290">
                  <a:moveTo>
                    <a:pt x="329056" y="3198876"/>
                  </a:moveTo>
                  <a:lnTo>
                    <a:pt x="328493" y="3198983"/>
                  </a:lnTo>
                  <a:lnTo>
                    <a:pt x="327787" y="3199155"/>
                  </a:lnTo>
                  <a:lnTo>
                    <a:pt x="329056" y="3198876"/>
                  </a:lnTo>
                  <a:close/>
                </a:path>
                <a:path extrusionOk="0" h="3286125" w="1812290">
                  <a:moveTo>
                    <a:pt x="519616" y="3198876"/>
                  </a:moveTo>
                  <a:lnTo>
                    <a:pt x="329056" y="3198876"/>
                  </a:lnTo>
                  <a:lnTo>
                    <a:pt x="327787" y="3199155"/>
                  </a:lnTo>
                  <a:lnTo>
                    <a:pt x="518812" y="3199155"/>
                  </a:lnTo>
                  <a:lnTo>
                    <a:pt x="519616" y="3198876"/>
                  </a:lnTo>
                  <a:close/>
                </a:path>
                <a:path extrusionOk="0" h="3286125" w="1812290">
                  <a:moveTo>
                    <a:pt x="409435" y="3179248"/>
                  </a:moveTo>
                  <a:lnTo>
                    <a:pt x="328493" y="3198983"/>
                  </a:lnTo>
                  <a:lnTo>
                    <a:pt x="329056" y="3198876"/>
                  </a:lnTo>
                  <a:lnTo>
                    <a:pt x="519616" y="3198876"/>
                  </a:lnTo>
                  <a:lnTo>
                    <a:pt x="575421" y="3179470"/>
                  </a:lnTo>
                  <a:lnTo>
                    <a:pt x="408685" y="3179470"/>
                  </a:lnTo>
                  <a:lnTo>
                    <a:pt x="409435" y="3179248"/>
                  </a:lnTo>
                  <a:close/>
                </a:path>
                <a:path extrusionOk="0" h="3286125" w="1812290">
                  <a:moveTo>
                    <a:pt x="409828" y="3179152"/>
                  </a:moveTo>
                  <a:lnTo>
                    <a:pt x="409435" y="3179248"/>
                  </a:lnTo>
                  <a:lnTo>
                    <a:pt x="408685" y="3179470"/>
                  </a:lnTo>
                  <a:lnTo>
                    <a:pt x="409828" y="3179152"/>
                  </a:lnTo>
                  <a:close/>
                </a:path>
                <a:path extrusionOk="0" h="3286125" w="1812290">
                  <a:moveTo>
                    <a:pt x="576334" y="3179152"/>
                  </a:moveTo>
                  <a:lnTo>
                    <a:pt x="409828" y="3179152"/>
                  </a:lnTo>
                  <a:lnTo>
                    <a:pt x="408685" y="3179470"/>
                  </a:lnTo>
                  <a:lnTo>
                    <a:pt x="575421" y="3179470"/>
                  </a:lnTo>
                  <a:lnTo>
                    <a:pt x="576334" y="3179152"/>
                  </a:lnTo>
                  <a:close/>
                </a:path>
                <a:path extrusionOk="0" h="3286125" w="1812290">
                  <a:moveTo>
                    <a:pt x="489635" y="3155539"/>
                  </a:moveTo>
                  <a:lnTo>
                    <a:pt x="409435" y="3179248"/>
                  </a:lnTo>
                  <a:lnTo>
                    <a:pt x="409828" y="3179152"/>
                  </a:lnTo>
                  <a:lnTo>
                    <a:pt x="576334" y="3179152"/>
                  </a:lnTo>
                  <a:lnTo>
                    <a:pt x="586231" y="3175711"/>
                  </a:lnTo>
                  <a:lnTo>
                    <a:pt x="635913" y="3155822"/>
                  </a:lnTo>
                  <a:lnTo>
                    <a:pt x="488822" y="3155822"/>
                  </a:lnTo>
                  <a:lnTo>
                    <a:pt x="489635" y="3155539"/>
                  </a:lnTo>
                  <a:close/>
                </a:path>
                <a:path extrusionOk="0" h="3286125" w="1812290">
                  <a:moveTo>
                    <a:pt x="636864" y="3155441"/>
                  </a:moveTo>
                  <a:lnTo>
                    <a:pt x="489965" y="3155441"/>
                  </a:lnTo>
                  <a:lnTo>
                    <a:pt x="488822" y="3155822"/>
                  </a:lnTo>
                  <a:lnTo>
                    <a:pt x="635913" y="3155822"/>
                  </a:lnTo>
                  <a:lnTo>
                    <a:pt x="636864" y="3155441"/>
                  </a:lnTo>
                  <a:close/>
                </a:path>
                <a:path extrusionOk="0" h="3286125" w="1812290">
                  <a:moveTo>
                    <a:pt x="568959" y="3127882"/>
                  </a:moveTo>
                  <a:lnTo>
                    <a:pt x="489635" y="3155539"/>
                  </a:lnTo>
                  <a:lnTo>
                    <a:pt x="489965" y="3155441"/>
                  </a:lnTo>
                  <a:lnTo>
                    <a:pt x="636864" y="3155441"/>
                  </a:lnTo>
                  <a:lnTo>
                    <a:pt x="666368" y="3143630"/>
                  </a:lnTo>
                  <a:lnTo>
                    <a:pt x="700114" y="3128391"/>
                  </a:lnTo>
                  <a:lnTo>
                    <a:pt x="567816" y="3128391"/>
                  </a:lnTo>
                  <a:lnTo>
                    <a:pt x="568959" y="3127882"/>
                  </a:lnTo>
                  <a:close/>
                </a:path>
                <a:path extrusionOk="0" h="3286125" w="1812290">
                  <a:moveTo>
                    <a:pt x="767385" y="3096767"/>
                  </a:moveTo>
                  <a:lnTo>
                    <a:pt x="646938" y="3096767"/>
                  </a:lnTo>
                  <a:lnTo>
                    <a:pt x="567816" y="3128391"/>
                  </a:lnTo>
                  <a:lnTo>
                    <a:pt x="700114" y="3128391"/>
                  </a:lnTo>
                  <a:lnTo>
                    <a:pt x="745108" y="3108070"/>
                  </a:lnTo>
                  <a:lnTo>
                    <a:pt x="767385" y="3096767"/>
                  </a:lnTo>
                  <a:close/>
                </a:path>
                <a:path extrusionOk="0" h="3286125" w="1812290">
                  <a:moveTo>
                    <a:pt x="834669" y="3061969"/>
                  </a:moveTo>
                  <a:lnTo>
                    <a:pt x="723772" y="3061969"/>
                  </a:lnTo>
                  <a:lnTo>
                    <a:pt x="722756" y="3062478"/>
                  </a:lnTo>
                  <a:lnTo>
                    <a:pt x="645921" y="3097148"/>
                  </a:lnTo>
                  <a:lnTo>
                    <a:pt x="646938" y="3096767"/>
                  </a:lnTo>
                  <a:lnTo>
                    <a:pt x="767385" y="3096767"/>
                  </a:lnTo>
                  <a:lnTo>
                    <a:pt x="822451" y="3068828"/>
                  </a:lnTo>
                  <a:lnTo>
                    <a:pt x="834669" y="3061969"/>
                  </a:lnTo>
                  <a:close/>
                </a:path>
                <a:path extrusionOk="0" h="3286125" w="1812290">
                  <a:moveTo>
                    <a:pt x="723649" y="3062025"/>
                  </a:moveTo>
                  <a:lnTo>
                    <a:pt x="722648" y="3062478"/>
                  </a:lnTo>
                  <a:lnTo>
                    <a:pt x="723649" y="3062025"/>
                  </a:lnTo>
                  <a:close/>
                </a:path>
                <a:path extrusionOk="0" h="3286125" w="1812290">
                  <a:moveTo>
                    <a:pt x="969132" y="2982467"/>
                  </a:moveTo>
                  <a:lnTo>
                    <a:pt x="872743" y="2982467"/>
                  </a:lnTo>
                  <a:lnTo>
                    <a:pt x="798067" y="3024378"/>
                  </a:lnTo>
                  <a:lnTo>
                    <a:pt x="723649" y="3062025"/>
                  </a:lnTo>
                  <a:lnTo>
                    <a:pt x="834669" y="3061969"/>
                  </a:lnTo>
                  <a:lnTo>
                    <a:pt x="898016" y="3026410"/>
                  </a:lnTo>
                  <a:lnTo>
                    <a:pt x="969132" y="2982467"/>
                  </a:lnTo>
                  <a:close/>
                </a:path>
                <a:path extrusionOk="0" h="3286125" w="1812290">
                  <a:moveTo>
                    <a:pt x="798956" y="3023869"/>
                  </a:moveTo>
                  <a:lnTo>
                    <a:pt x="797954" y="3024378"/>
                  </a:lnTo>
                  <a:lnTo>
                    <a:pt x="798956" y="3023869"/>
                  </a:lnTo>
                  <a:close/>
                </a:path>
                <a:path extrusionOk="0" h="3286125" w="1812290">
                  <a:moveTo>
                    <a:pt x="944626" y="2937891"/>
                  </a:moveTo>
                  <a:lnTo>
                    <a:pt x="872010" y="2982879"/>
                  </a:lnTo>
                  <a:lnTo>
                    <a:pt x="872743" y="2982467"/>
                  </a:lnTo>
                  <a:lnTo>
                    <a:pt x="969132" y="2982467"/>
                  </a:lnTo>
                  <a:lnTo>
                    <a:pt x="971803" y="2980816"/>
                  </a:lnTo>
                  <a:lnTo>
                    <a:pt x="1034465" y="2938526"/>
                  </a:lnTo>
                  <a:lnTo>
                    <a:pt x="943737" y="2938526"/>
                  </a:lnTo>
                  <a:lnTo>
                    <a:pt x="944626" y="2937891"/>
                  </a:lnTo>
                  <a:close/>
                </a:path>
                <a:path extrusionOk="0" h="3286125" w="1812290">
                  <a:moveTo>
                    <a:pt x="1100082" y="2890519"/>
                  </a:moveTo>
                  <a:lnTo>
                    <a:pt x="1014729" y="2890519"/>
                  </a:lnTo>
                  <a:lnTo>
                    <a:pt x="943737" y="2938526"/>
                  </a:lnTo>
                  <a:lnTo>
                    <a:pt x="1034465" y="2938526"/>
                  </a:lnTo>
                  <a:lnTo>
                    <a:pt x="1043685" y="2932303"/>
                  </a:lnTo>
                  <a:lnTo>
                    <a:pt x="1100082" y="2890519"/>
                  </a:lnTo>
                  <a:close/>
                </a:path>
                <a:path extrusionOk="0" h="3286125" w="1812290">
                  <a:moveTo>
                    <a:pt x="1163567" y="2840228"/>
                  </a:moveTo>
                  <a:lnTo>
                    <a:pt x="1082675" y="2840228"/>
                  </a:lnTo>
                  <a:lnTo>
                    <a:pt x="1013840" y="2891028"/>
                  </a:lnTo>
                  <a:lnTo>
                    <a:pt x="1014729" y="2890519"/>
                  </a:lnTo>
                  <a:lnTo>
                    <a:pt x="1100082" y="2890519"/>
                  </a:lnTo>
                  <a:lnTo>
                    <a:pt x="1113281" y="2880741"/>
                  </a:lnTo>
                  <a:lnTo>
                    <a:pt x="1163567" y="2840228"/>
                  </a:lnTo>
                  <a:close/>
                </a:path>
                <a:path extrusionOk="0" h="3286125" w="1812290">
                  <a:moveTo>
                    <a:pt x="1225453" y="2787268"/>
                  </a:moveTo>
                  <a:lnTo>
                    <a:pt x="1148333" y="2787268"/>
                  </a:lnTo>
                  <a:lnTo>
                    <a:pt x="1147571" y="2787904"/>
                  </a:lnTo>
                  <a:lnTo>
                    <a:pt x="1081785" y="2840863"/>
                  </a:lnTo>
                  <a:lnTo>
                    <a:pt x="1082675" y="2840228"/>
                  </a:lnTo>
                  <a:lnTo>
                    <a:pt x="1163567" y="2840228"/>
                  </a:lnTo>
                  <a:lnTo>
                    <a:pt x="1180591" y="2826512"/>
                  </a:lnTo>
                  <a:lnTo>
                    <a:pt x="1225453" y="2787268"/>
                  </a:lnTo>
                  <a:close/>
                </a:path>
                <a:path extrusionOk="0" h="3286125" w="1812290">
                  <a:moveTo>
                    <a:pt x="1147869" y="2787642"/>
                  </a:moveTo>
                  <a:lnTo>
                    <a:pt x="1147545" y="2787904"/>
                  </a:lnTo>
                  <a:lnTo>
                    <a:pt x="1147869" y="2787642"/>
                  </a:lnTo>
                  <a:close/>
                </a:path>
                <a:path extrusionOk="0" h="3286125" w="1812290">
                  <a:moveTo>
                    <a:pt x="1342963" y="2673985"/>
                  </a:moveTo>
                  <a:lnTo>
                    <a:pt x="1272285" y="2673985"/>
                  </a:lnTo>
                  <a:lnTo>
                    <a:pt x="1271524" y="2674747"/>
                  </a:lnTo>
                  <a:lnTo>
                    <a:pt x="1210818" y="2732531"/>
                  </a:lnTo>
                  <a:lnTo>
                    <a:pt x="1147869" y="2787642"/>
                  </a:lnTo>
                  <a:lnTo>
                    <a:pt x="1148333" y="2787268"/>
                  </a:lnTo>
                  <a:lnTo>
                    <a:pt x="1225453" y="2787268"/>
                  </a:lnTo>
                  <a:lnTo>
                    <a:pt x="1245488" y="2769742"/>
                  </a:lnTo>
                  <a:lnTo>
                    <a:pt x="1307719" y="2710434"/>
                  </a:lnTo>
                  <a:lnTo>
                    <a:pt x="1342963" y="2673985"/>
                  </a:lnTo>
                  <a:close/>
                </a:path>
                <a:path extrusionOk="0" h="3286125" w="1812290">
                  <a:moveTo>
                    <a:pt x="1211579" y="2731770"/>
                  </a:moveTo>
                  <a:lnTo>
                    <a:pt x="1210711" y="2732531"/>
                  </a:lnTo>
                  <a:lnTo>
                    <a:pt x="1211579" y="2731770"/>
                  </a:lnTo>
                  <a:close/>
                </a:path>
                <a:path extrusionOk="0" h="3286125" w="1812290">
                  <a:moveTo>
                    <a:pt x="1271964" y="2674290"/>
                  </a:moveTo>
                  <a:lnTo>
                    <a:pt x="1271485" y="2674747"/>
                  </a:lnTo>
                  <a:lnTo>
                    <a:pt x="1271964" y="2674290"/>
                  </a:lnTo>
                  <a:close/>
                </a:path>
                <a:path extrusionOk="0" h="3286125" w="1812290">
                  <a:moveTo>
                    <a:pt x="1450626" y="2552065"/>
                  </a:moveTo>
                  <a:lnTo>
                    <a:pt x="1385188" y="2552065"/>
                  </a:lnTo>
                  <a:lnTo>
                    <a:pt x="1329435" y="2614929"/>
                  </a:lnTo>
                  <a:lnTo>
                    <a:pt x="1271964" y="2674290"/>
                  </a:lnTo>
                  <a:lnTo>
                    <a:pt x="1272285" y="2673985"/>
                  </a:lnTo>
                  <a:lnTo>
                    <a:pt x="1342963" y="2673985"/>
                  </a:lnTo>
                  <a:lnTo>
                    <a:pt x="1367154" y="2648966"/>
                  </a:lnTo>
                  <a:lnTo>
                    <a:pt x="1423543" y="2585339"/>
                  </a:lnTo>
                  <a:lnTo>
                    <a:pt x="1450626" y="2552065"/>
                  </a:lnTo>
                  <a:close/>
                </a:path>
                <a:path extrusionOk="0" h="3286125" w="1812290">
                  <a:moveTo>
                    <a:pt x="1330198" y="2614041"/>
                  </a:moveTo>
                  <a:lnTo>
                    <a:pt x="1329338" y="2614929"/>
                  </a:lnTo>
                  <a:lnTo>
                    <a:pt x="1330198" y="2614041"/>
                  </a:lnTo>
                  <a:close/>
                </a:path>
                <a:path extrusionOk="0" h="3286125" w="1812290">
                  <a:moveTo>
                    <a:pt x="1546842" y="2422524"/>
                  </a:moveTo>
                  <a:lnTo>
                    <a:pt x="1485646" y="2422524"/>
                  </a:lnTo>
                  <a:lnTo>
                    <a:pt x="1485010" y="2423414"/>
                  </a:lnTo>
                  <a:lnTo>
                    <a:pt x="1436370" y="2489072"/>
                  </a:lnTo>
                  <a:lnTo>
                    <a:pt x="1384427" y="2552827"/>
                  </a:lnTo>
                  <a:lnTo>
                    <a:pt x="1385188" y="2552065"/>
                  </a:lnTo>
                  <a:lnTo>
                    <a:pt x="1450626" y="2552065"/>
                  </a:lnTo>
                  <a:lnTo>
                    <a:pt x="1476882" y="2519806"/>
                  </a:lnTo>
                  <a:lnTo>
                    <a:pt x="1526794" y="2452242"/>
                  </a:lnTo>
                  <a:lnTo>
                    <a:pt x="1546842" y="2422524"/>
                  </a:lnTo>
                  <a:close/>
                </a:path>
                <a:path extrusionOk="0" h="3286125" w="1812290">
                  <a:moveTo>
                    <a:pt x="1437004" y="2488184"/>
                  </a:moveTo>
                  <a:lnTo>
                    <a:pt x="1436281" y="2489072"/>
                  </a:lnTo>
                  <a:lnTo>
                    <a:pt x="1437004" y="2488184"/>
                  </a:lnTo>
                  <a:close/>
                </a:path>
                <a:path extrusionOk="0" h="3286125" w="1812290">
                  <a:moveTo>
                    <a:pt x="1485247" y="2423063"/>
                  </a:moveTo>
                  <a:lnTo>
                    <a:pt x="1484987" y="2423414"/>
                  </a:lnTo>
                  <a:lnTo>
                    <a:pt x="1485247" y="2423063"/>
                  </a:lnTo>
                  <a:close/>
                </a:path>
                <a:path extrusionOk="0" h="3286125" w="1812290">
                  <a:moveTo>
                    <a:pt x="1590357" y="2355215"/>
                  </a:moveTo>
                  <a:lnTo>
                    <a:pt x="1530984" y="2355215"/>
                  </a:lnTo>
                  <a:lnTo>
                    <a:pt x="1530350" y="2356230"/>
                  </a:lnTo>
                  <a:lnTo>
                    <a:pt x="1485247" y="2423063"/>
                  </a:lnTo>
                  <a:lnTo>
                    <a:pt x="1485646" y="2422524"/>
                  </a:lnTo>
                  <a:lnTo>
                    <a:pt x="1546842" y="2422524"/>
                  </a:lnTo>
                  <a:lnTo>
                    <a:pt x="1573402" y="2383154"/>
                  </a:lnTo>
                  <a:lnTo>
                    <a:pt x="1590357" y="2355215"/>
                  </a:lnTo>
                  <a:close/>
                </a:path>
                <a:path extrusionOk="0" h="3286125" w="1812290">
                  <a:moveTo>
                    <a:pt x="1530806" y="2355480"/>
                  </a:moveTo>
                  <a:lnTo>
                    <a:pt x="1530300" y="2356230"/>
                  </a:lnTo>
                  <a:lnTo>
                    <a:pt x="1530806" y="2355480"/>
                  </a:lnTo>
                  <a:close/>
                </a:path>
                <a:path extrusionOk="0" h="3286125" w="1812290">
                  <a:moveTo>
                    <a:pt x="1630308" y="2286635"/>
                  </a:moveTo>
                  <a:lnTo>
                    <a:pt x="1572640" y="2286635"/>
                  </a:lnTo>
                  <a:lnTo>
                    <a:pt x="1530806" y="2355480"/>
                  </a:lnTo>
                  <a:lnTo>
                    <a:pt x="1530984" y="2355215"/>
                  </a:lnTo>
                  <a:lnTo>
                    <a:pt x="1590357" y="2355215"/>
                  </a:lnTo>
                  <a:lnTo>
                    <a:pt x="1616328" y="2312416"/>
                  </a:lnTo>
                  <a:lnTo>
                    <a:pt x="1630308" y="2286635"/>
                  </a:lnTo>
                  <a:close/>
                </a:path>
                <a:path extrusionOk="0" h="3286125" w="1812290">
                  <a:moveTo>
                    <a:pt x="1728460" y="2073528"/>
                  </a:moveTo>
                  <a:lnTo>
                    <a:pt x="1674622" y="2073528"/>
                  </a:lnTo>
                  <a:lnTo>
                    <a:pt x="1674113" y="2074798"/>
                  </a:lnTo>
                  <a:lnTo>
                    <a:pt x="1644141" y="2146808"/>
                  </a:lnTo>
                  <a:lnTo>
                    <a:pt x="1609978" y="2217801"/>
                  </a:lnTo>
                  <a:lnTo>
                    <a:pt x="1572005" y="2287651"/>
                  </a:lnTo>
                  <a:lnTo>
                    <a:pt x="1572640" y="2286635"/>
                  </a:lnTo>
                  <a:lnTo>
                    <a:pt x="1630308" y="2286635"/>
                  </a:lnTo>
                  <a:lnTo>
                    <a:pt x="1655445" y="2240279"/>
                  </a:lnTo>
                  <a:lnTo>
                    <a:pt x="1690751" y="2167001"/>
                  </a:lnTo>
                  <a:lnTo>
                    <a:pt x="1721738" y="2092452"/>
                  </a:lnTo>
                  <a:lnTo>
                    <a:pt x="1728460" y="2073528"/>
                  </a:lnTo>
                  <a:close/>
                </a:path>
                <a:path extrusionOk="0" h="3286125" w="1812290">
                  <a:moveTo>
                    <a:pt x="1610486" y="2216658"/>
                  </a:moveTo>
                  <a:lnTo>
                    <a:pt x="1609867" y="2217801"/>
                  </a:lnTo>
                  <a:lnTo>
                    <a:pt x="1610486" y="2216658"/>
                  </a:lnTo>
                  <a:close/>
                </a:path>
                <a:path extrusionOk="0" h="3286125" w="1812290">
                  <a:moveTo>
                    <a:pt x="1644650" y="2145537"/>
                  </a:moveTo>
                  <a:lnTo>
                    <a:pt x="1644040" y="2146808"/>
                  </a:lnTo>
                  <a:lnTo>
                    <a:pt x="1644650" y="2145537"/>
                  </a:lnTo>
                  <a:close/>
                </a:path>
                <a:path extrusionOk="0" h="3286125" w="1812290">
                  <a:moveTo>
                    <a:pt x="1674232" y="2074466"/>
                  </a:moveTo>
                  <a:lnTo>
                    <a:pt x="1674093" y="2074798"/>
                  </a:lnTo>
                  <a:lnTo>
                    <a:pt x="1674232" y="2074466"/>
                  </a:lnTo>
                  <a:close/>
                </a:path>
                <a:path extrusionOk="0" h="3286125" w="1812290">
                  <a:moveTo>
                    <a:pt x="1674622" y="2073528"/>
                  </a:moveTo>
                  <a:lnTo>
                    <a:pt x="1674232" y="2074466"/>
                  </a:lnTo>
                  <a:lnTo>
                    <a:pt x="1674113" y="2074798"/>
                  </a:lnTo>
                  <a:lnTo>
                    <a:pt x="1674622" y="2073528"/>
                  </a:lnTo>
                  <a:close/>
                </a:path>
                <a:path extrusionOk="0" h="3286125" w="1812290">
                  <a:moveTo>
                    <a:pt x="1753269" y="2000758"/>
                  </a:moveTo>
                  <a:lnTo>
                    <a:pt x="1700402" y="2000758"/>
                  </a:lnTo>
                  <a:lnTo>
                    <a:pt x="1674232" y="2074466"/>
                  </a:lnTo>
                  <a:lnTo>
                    <a:pt x="1674622" y="2073528"/>
                  </a:lnTo>
                  <a:lnTo>
                    <a:pt x="1728460" y="2073528"/>
                  </a:lnTo>
                  <a:lnTo>
                    <a:pt x="1748535" y="2017014"/>
                  </a:lnTo>
                  <a:lnTo>
                    <a:pt x="1753269" y="2000758"/>
                  </a:lnTo>
                  <a:close/>
                </a:path>
                <a:path extrusionOk="0" h="3286125" w="1812290">
                  <a:moveTo>
                    <a:pt x="1773900" y="1927097"/>
                  </a:moveTo>
                  <a:lnTo>
                    <a:pt x="1721865" y="1927097"/>
                  </a:lnTo>
                  <a:lnTo>
                    <a:pt x="1721484" y="1928495"/>
                  </a:lnTo>
                  <a:lnTo>
                    <a:pt x="1699895" y="2002027"/>
                  </a:lnTo>
                  <a:lnTo>
                    <a:pt x="1700402" y="2000758"/>
                  </a:lnTo>
                  <a:lnTo>
                    <a:pt x="1753269" y="2000758"/>
                  </a:lnTo>
                  <a:lnTo>
                    <a:pt x="1770760" y="1940686"/>
                  </a:lnTo>
                  <a:lnTo>
                    <a:pt x="1773900" y="1927097"/>
                  </a:lnTo>
                  <a:close/>
                </a:path>
                <a:path extrusionOk="0" h="3286125" w="1812290">
                  <a:moveTo>
                    <a:pt x="1721586" y="1928049"/>
                  </a:moveTo>
                  <a:lnTo>
                    <a:pt x="1721456" y="1928495"/>
                  </a:lnTo>
                  <a:lnTo>
                    <a:pt x="1721586" y="1928049"/>
                  </a:lnTo>
                  <a:close/>
                </a:path>
                <a:path extrusionOk="0" h="3286125" w="1812290">
                  <a:moveTo>
                    <a:pt x="1721865" y="1927097"/>
                  </a:moveTo>
                  <a:lnTo>
                    <a:pt x="1721586" y="1928049"/>
                  </a:lnTo>
                  <a:lnTo>
                    <a:pt x="1721484" y="1928495"/>
                  </a:lnTo>
                  <a:lnTo>
                    <a:pt x="1721865" y="1927097"/>
                  </a:lnTo>
                  <a:close/>
                </a:path>
                <a:path extrusionOk="0" h="3286125" w="1812290">
                  <a:moveTo>
                    <a:pt x="1750949" y="1778634"/>
                  </a:moveTo>
                  <a:lnTo>
                    <a:pt x="1738502" y="1854708"/>
                  </a:lnTo>
                  <a:lnTo>
                    <a:pt x="1721586" y="1928049"/>
                  </a:lnTo>
                  <a:lnTo>
                    <a:pt x="1721865" y="1927097"/>
                  </a:lnTo>
                  <a:lnTo>
                    <a:pt x="1773900" y="1927097"/>
                  </a:lnTo>
                  <a:lnTo>
                    <a:pt x="1788540" y="1863724"/>
                  </a:lnTo>
                  <a:lnTo>
                    <a:pt x="1801240" y="1786127"/>
                  </a:lnTo>
                  <a:lnTo>
                    <a:pt x="1801831" y="1780285"/>
                  </a:lnTo>
                  <a:lnTo>
                    <a:pt x="1750822" y="1780285"/>
                  </a:lnTo>
                  <a:lnTo>
                    <a:pt x="1750949" y="1778634"/>
                  </a:lnTo>
                  <a:close/>
                </a:path>
                <a:path extrusionOk="0" h="3286125" w="1812290">
                  <a:moveTo>
                    <a:pt x="1738756" y="1853056"/>
                  </a:moveTo>
                  <a:lnTo>
                    <a:pt x="1738378" y="1854708"/>
                  </a:lnTo>
                  <a:lnTo>
                    <a:pt x="1738756" y="1853056"/>
                  </a:lnTo>
                  <a:close/>
                </a:path>
                <a:path extrusionOk="0" h="3286125" w="1812290">
                  <a:moveTo>
                    <a:pt x="1809258" y="1704085"/>
                  </a:moveTo>
                  <a:lnTo>
                    <a:pt x="1758441" y="1704085"/>
                  </a:lnTo>
                  <a:lnTo>
                    <a:pt x="1758314" y="1705736"/>
                  </a:lnTo>
                  <a:lnTo>
                    <a:pt x="1750822" y="1780285"/>
                  </a:lnTo>
                  <a:lnTo>
                    <a:pt x="1801831" y="1780285"/>
                  </a:lnTo>
                  <a:lnTo>
                    <a:pt x="1809114" y="1708277"/>
                  </a:lnTo>
                  <a:lnTo>
                    <a:pt x="1809258" y="1704085"/>
                  </a:lnTo>
                  <a:close/>
                </a:path>
                <a:path extrusionOk="0" h="3286125" w="1812290">
                  <a:moveTo>
                    <a:pt x="1758335" y="1705151"/>
                  </a:moveTo>
                  <a:lnTo>
                    <a:pt x="1758276" y="1705736"/>
                  </a:lnTo>
                  <a:lnTo>
                    <a:pt x="1758335" y="1705151"/>
                  </a:lnTo>
                  <a:close/>
                </a:path>
                <a:path extrusionOk="0" h="3286125" w="1812290">
                  <a:moveTo>
                    <a:pt x="1811771" y="1629409"/>
                  </a:moveTo>
                  <a:lnTo>
                    <a:pt x="1760981" y="1629409"/>
                  </a:lnTo>
                  <a:lnTo>
                    <a:pt x="1760981" y="1630426"/>
                  </a:lnTo>
                  <a:lnTo>
                    <a:pt x="1758335" y="1705151"/>
                  </a:lnTo>
                  <a:lnTo>
                    <a:pt x="1758441" y="1704085"/>
                  </a:lnTo>
                  <a:lnTo>
                    <a:pt x="1809258" y="1704085"/>
                  </a:lnTo>
                  <a:lnTo>
                    <a:pt x="1811781" y="1630552"/>
                  </a:lnTo>
                  <a:lnTo>
                    <a:pt x="1811771" y="1629409"/>
                  </a:lnTo>
                  <a:close/>
                </a:path>
                <a:path extrusionOk="0" h="3286125" w="1812290">
                  <a:moveTo>
                    <a:pt x="1760974" y="1629621"/>
                  </a:moveTo>
                  <a:lnTo>
                    <a:pt x="1760946" y="1630426"/>
                  </a:lnTo>
                  <a:lnTo>
                    <a:pt x="1760974" y="1629621"/>
                  </a:lnTo>
                  <a:close/>
                </a:path>
                <a:path extrusionOk="0" h="3286125" w="1812290">
                  <a:moveTo>
                    <a:pt x="1810391" y="1477898"/>
                  </a:moveTo>
                  <a:lnTo>
                    <a:pt x="1759584" y="1477898"/>
                  </a:lnTo>
                  <a:lnTo>
                    <a:pt x="1760974" y="1629621"/>
                  </a:lnTo>
                  <a:lnTo>
                    <a:pt x="1760981" y="1629409"/>
                  </a:lnTo>
                  <a:lnTo>
                    <a:pt x="1811771" y="1629409"/>
                  </a:lnTo>
                  <a:lnTo>
                    <a:pt x="1810391" y="1477898"/>
                  </a:lnTo>
                  <a:close/>
                </a:path>
                <a:path extrusionOk="0" h="3286125" w="1812290">
                  <a:moveTo>
                    <a:pt x="1806610" y="1326768"/>
                  </a:moveTo>
                  <a:lnTo>
                    <a:pt x="1755775" y="1326768"/>
                  </a:lnTo>
                  <a:lnTo>
                    <a:pt x="1759584" y="1478279"/>
                  </a:lnTo>
                  <a:lnTo>
                    <a:pt x="1759584" y="1477898"/>
                  </a:lnTo>
                  <a:lnTo>
                    <a:pt x="1810391" y="1477898"/>
                  </a:lnTo>
                  <a:lnTo>
                    <a:pt x="1806610" y="1326768"/>
                  </a:lnTo>
                  <a:close/>
                </a:path>
                <a:path extrusionOk="0" h="3286125" w="1812290">
                  <a:moveTo>
                    <a:pt x="1781964" y="892809"/>
                  </a:moveTo>
                  <a:lnTo>
                    <a:pt x="1731009" y="892809"/>
                  </a:lnTo>
                  <a:lnTo>
                    <a:pt x="1741424" y="1033526"/>
                  </a:lnTo>
                  <a:lnTo>
                    <a:pt x="1749678" y="1178559"/>
                  </a:lnTo>
                  <a:lnTo>
                    <a:pt x="1755775" y="1327277"/>
                  </a:lnTo>
                  <a:lnTo>
                    <a:pt x="1755775" y="1326768"/>
                  </a:lnTo>
                  <a:lnTo>
                    <a:pt x="1806610" y="1326768"/>
                  </a:lnTo>
                  <a:lnTo>
                    <a:pt x="1806575" y="1325371"/>
                  </a:lnTo>
                  <a:lnTo>
                    <a:pt x="1800352" y="1175892"/>
                  </a:lnTo>
                  <a:lnTo>
                    <a:pt x="1792097" y="1029969"/>
                  </a:lnTo>
                  <a:lnTo>
                    <a:pt x="1781964" y="892809"/>
                  </a:lnTo>
                  <a:close/>
                </a:path>
                <a:path extrusionOk="0" h="3286125" w="1812290">
                  <a:moveTo>
                    <a:pt x="1749552" y="1178178"/>
                  </a:moveTo>
                  <a:lnTo>
                    <a:pt x="1749567" y="1178559"/>
                  </a:lnTo>
                  <a:lnTo>
                    <a:pt x="1749552" y="1178178"/>
                  </a:lnTo>
                  <a:close/>
                </a:path>
                <a:path extrusionOk="0" h="3286125" w="1812290">
                  <a:moveTo>
                    <a:pt x="1741297" y="1033144"/>
                  </a:moveTo>
                  <a:lnTo>
                    <a:pt x="1741318" y="1033526"/>
                  </a:lnTo>
                  <a:lnTo>
                    <a:pt x="1741297" y="1033144"/>
                  </a:lnTo>
                  <a:close/>
                </a:path>
                <a:path extrusionOk="0" h="3286125" w="1812290">
                  <a:moveTo>
                    <a:pt x="1769834" y="758570"/>
                  </a:moveTo>
                  <a:lnTo>
                    <a:pt x="1718818" y="758570"/>
                  </a:lnTo>
                  <a:lnTo>
                    <a:pt x="1725168" y="825118"/>
                  </a:lnTo>
                  <a:lnTo>
                    <a:pt x="1731009" y="893190"/>
                  </a:lnTo>
                  <a:lnTo>
                    <a:pt x="1731009" y="892809"/>
                  </a:lnTo>
                  <a:lnTo>
                    <a:pt x="1781964" y="892809"/>
                  </a:lnTo>
                  <a:lnTo>
                    <a:pt x="1781682" y="889000"/>
                  </a:lnTo>
                  <a:lnTo>
                    <a:pt x="1775713" y="820419"/>
                  </a:lnTo>
                  <a:lnTo>
                    <a:pt x="1769834" y="758570"/>
                  </a:lnTo>
                  <a:close/>
                </a:path>
                <a:path extrusionOk="0" h="3286125" w="1812290">
                  <a:moveTo>
                    <a:pt x="1725040" y="824991"/>
                  </a:moveTo>
                  <a:lnTo>
                    <a:pt x="1725168" y="825118"/>
                  </a:lnTo>
                  <a:lnTo>
                    <a:pt x="1725040" y="824991"/>
                  </a:lnTo>
                  <a:close/>
                </a:path>
                <a:path extrusionOk="0" h="3286125" w="1812290">
                  <a:moveTo>
                    <a:pt x="1763199" y="694181"/>
                  </a:moveTo>
                  <a:lnTo>
                    <a:pt x="1712086" y="694181"/>
                  </a:lnTo>
                  <a:lnTo>
                    <a:pt x="1718818" y="758825"/>
                  </a:lnTo>
                  <a:lnTo>
                    <a:pt x="1718818" y="758570"/>
                  </a:lnTo>
                  <a:lnTo>
                    <a:pt x="1769834" y="758570"/>
                  </a:lnTo>
                  <a:lnTo>
                    <a:pt x="1769363" y="753617"/>
                  </a:lnTo>
                  <a:lnTo>
                    <a:pt x="1763199" y="694181"/>
                  </a:lnTo>
                  <a:close/>
                </a:path>
                <a:path extrusionOk="0" h="3286125" w="1812290">
                  <a:moveTo>
                    <a:pt x="1756065" y="631570"/>
                  </a:moveTo>
                  <a:lnTo>
                    <a:pt x="1704975" y="631570"/>
                  </a:lnTo>
                  <a:lnTo>
                    <a:pt x="1712086" y="694436"/>
                  </a:lnTo>
                  <a:lnTo>
                    <a:pt x="1712086" y="694181"/>
                  </a:lnTo>
                  <a:lnTo>
                    <a:pt x="1763199" y="694181"/>
                  </a:lnTo>
                  <a:lnTo>
                    <a:pt x="1762632" y="688720"/>
                  </a:lnTo>
                  <a:lnTo>
                    <a:pt x="1756065" y="631570"/>
                  </a:lnTo>
                  <a:close/>
                </a:path>
                <a:path extrusionOk="0" h="3286125" w="1812290">
                  <a:moveTo>
                    <a:pt x="1748795" y="571118"/>
                  </a:moveTo>
                  <a:lnTo>
                    <a:pt x="1697608" y="571118"/>
                  </a:lnTo>
                  <a:lnTo>
                    <a:pt x="1704975" y="631698"/>
                  </a:lnTo>
                  <a:lnTo>
                    <a:pt x="1704975" y="631570"/>
                  </a:lnTo>
                  <a:lnTo>
                    <a:pt x="1756065" y="631570"/>
                  </a:lnTo>
                  <a:lnTo>
                    <a:pt x="1755394" y="625728"/>
                  </a:lnTo>
                  <a:lnTo>
                    <a:pt x="1748795" y="571118"/>
                  </a:lnTo>
                  <a:close/>
                </a:path>
                <a:path extrusionOk="0" h="3286125" w="1812290">
                  <a:moveTo>
                    <a:pt x="1740977" y="512952"/>
                  </a:moveTo>
                  <a:lnTo>
                    <a:pt x="1689734" y="512952"/>
                  </a:lnTo>
                  <a:lnTo>
                    <a:pt x="1697608" y="571373"/>
                  </a:lnTo>
                  <a:lnTo>
                    <a:pt x="1697608" y="571118"/>
                  </a:lnTo>
                  <a:lnTo>
                    <a:pt x="1748795" y="571118"/>
                  </a:lnTo>
                  <a:lnTo>
                    <a:pt x="1748027" y="564768"/>
                  </a:lnTo>
                  <a:lnTo>
                    <a:pt x="1740977" y="512952"/>
                  </a:lnTo>
                  <a:close/>
                </a:path>
                <a:path extrusionOk="0" h="3286125" w="1812290">
                  <a:moveTo>
                    <a:pt x="1732868" y="457073"/>
                  </a:moveTo>
                  <a:lnTo>
                    <a:pt x="1681606" y="457073"/>
                  </a:lnTo>
                  <a:lnTo>
                    <a:pt x="1689734" y="513206"/>
                  </a:lnTo>
                  <a:lnTo>
                    <a:pt x="1689734" y="512952"/>
                  </a:lnTo>
                  <a:lnTo>
                    <a:pt x="1740977" y="512952"/>
                  </a:lnTo>
                  <a:lnTo>
                    <a:pt x="1740027" y="505967"/>
                  </a:lnTo>
                  <a:lnTo>
                    <a:pt x="1732868" y="457073"/>
                  </a:lnTo>
                  <a:close/>
                </a:path>
                <a:path extrusionOk="0" h="3286125" w="1812290">
                  <a:moveTo>
                    <a:pt x="1715917" y="353313"/>
                  </a:moveTo>
                  <a:lnTo>
                    <a:pt x="1664334" y="353313"/>
                  </a:lnTo>
                  <a:lnTo>
                    <a:pt x="1673225" y="404113"/>
                  </a:lnTo>
                  <a:lnTo>
                    <a:pt x="1681606" y="457326"/>
                  </a:lnTo>
                  <a:lnTo>
                    <a:pt x="1681606" y="457073"/>
                  </a:lnTo>
                  <a:lnTo>
                    <a:pt x="1732868" y="457073"/>
                  </a:lnTo>
                  <a:lnTo>
                    <a:pt x="1731772" y="449579"/>
                  </a:lnTo>
                  <a:lnTo>
                    <a:pt x="1723262" y="395604"/>
                  </a:lnTo>
                  <a:lnTo>
                    <a:pt x="1715917" y="353313"/>
                  </a:lnTo>
                  <a:close/>
                </a:path>
                <a:path extrusionOk="0" h="3286125" w="1812290">
                  <a:moveTo>
                    <a:pt x="1673098" y="403732"/>
                  </a:moveTo>
                  <a:lnTo>
                    <a:pt x="1673158" y="404113"/>
                  </a:lnTo>
                  <a:lnTo>
                    <a:pt x="1673098" y="403732"/>
                  </a:lnTo>
                  <a:close/>
                </a:path>
                <a:path extrusionOk="0" h="3286125" w="1812290">
                  <a:moveTo>
                    <a:pt x="1688716" y="219582"/>
                  </a:moveTo>
                  <a:lnTo>
                    <a:pt x="1636649" y="219582"/>
                  </a:lnTo>
                  <a:lnTo>
                    <a:pt x="1636776" y="220090"/>
                  </a:lnTo>
                  <a:lnTo>
                    <a:pt x="1646174" y="261492"/>
                  </a:lnTo>
                  <a:lnTo>
                    <a:pt x="1655445" y="306069"/>
                  </a:lnTo>
                  <a:lnTo>
                    <a:pt x="1664334" y="353567"/>
                  </a:lnTo>
                  <a:lnTo>
                    <a:pt x="1664334" y="353313"/>
                  </a:lnTo>
                  <a:lnTo>
                    <a:pt x="1715917" y="353313"/>
                  </a:lnTo>
                  <a:lnTo>
                    <a:pt x="1714373" y="344424"/>
                  </a:lnTo>
                  <a:lnTo>
                    <a:pt x="1705228" y="295909"/>
                  </a:lnTo>
                  <a:lnTo>
                    <a:pt x="1695830" y="250443"/>
                  </a:lnTo>
                  <a:lnTo>
                    <a:pt x="1688716" y="219582"/>
                  </a:lnTo>
                  <a:close/>
                </a:path>
                <a:path extrusionOk="0" h="3286125" w="1812290">
                  <a:moveTo>
                    <a:pt x="1655318" y="305562"/>
                  </a:moveTo>
                  <a:lnTo>
                    <a:pt x="1655413" y="306069"/>
                  </a:lnTo>
                  <a:lnTo>
                    <a:pt x="1655318" y="305562"/>
                  </a:lnTo>
                  <a:close/>
                </a:path>
                <a:path extrusionOk="0" h="3286125" w="1812290">
                  <a:moveTo>
                    <a:pt x="1646047" y="260984"/>
                  </a:moveTo>
                  <a:lnTo>
                    <a:pt x="1646152" y="261492"/>
                  </a:lnTo>
                  <a:lnTo>
                    <a:pt x="1646047" y="260984"/>
                  </a:lnTo>
                  <a:close/>
                </a:path>
                <a:path extrusionOk="0" h="3286125" w="1812290">
                  <a:moveTo>
                    <a:pt x="1636663" y="219647"/>
                  </a:moveTo>
                  <a:lnTo>
                    <a:pt x="1636764" y="220090"/>
                  </a:lnTo>
                  <a:lnTo>
                    <a:pt x="1636663" y="219647"/>
                  </a:lnTo>
                  <a:close/>
                </a:path>
                <a:path extrusionOk="0" h="3286125" w="1812290">
                  <a:moveTo>
                    <a:pt x="1617962" y="149674"/>
                  </a:moveTo>
                  <a:lnTo>
                    <a:pt x="1627251" y="182244"/>
                  </a:lnTo>
                  <a:lnTo>
                    <a:pt x="1636663" y="219647"/>
                  </a:lnTo>
                  <a:lnTo>
                    <a:pt x="1688716" y="219582"/>
                  </a:lnTo>
                  <a:lnTo>
                    <a:pt x="1686052" y="208025"/>
                  </a:lnTo>
                  <a:lnTo>
                    <a:pt x="1676146" y="168655"/>
                  </a:lnTo>
                  <a:lnTo>
                    <a:pt x="1671380" y="151891"/>
                  </a:lnTo>
                  <a:lnTo>
                    <a:pt x="1619123" y="151891"/>
                  </a:lnTo>
                  <a:lnTo>
                    <a:pt x="1617962" y="149674"/>
                  </a:lnTo>
                  <a:close/>
                </a:path>
                <a:path extrusionOk="0" h="3286125" w="1812290">
                  <a:moveTo>
                    <a:pt x="1626997" y="181482"/>
                  </a:moveTo>
                  <a:lnTo>
                    <a:pt x="1627190" y="182244"/>
                  </a:lnTo>
                  <a:lnTo>
                    <a:pt x="1626997" y="181482"/>
                  </a:lnTo>
                  <a:close/>
                </a:path>
                <a:path extrusionOk="0" h="3286125" w="1812290">
                  <a:moveTo>
                    <a:pt x="1557654" y="0"/>
                  </a:moveTo>
                  <a:lnTo>
                    <a:pt x="1573529" y="169671"/>
                  </a:lnTo>
                  <a:lnTo>
                    <a:pt x="1614941" y="143906"/>
                  </a:lnTo>
                  <a:lnTo>
                    <a:pt x="1602231" y="119633"/>
                  </a:lnTo>
                  <a:lnTo>
                    <a:pt x="1647316" y="96138"/>
                  </a:lnTo>
                  <a:lnTo>
                    <a:pt x="1691716" y="96138"/>
                  </a:lnTo>
                  <a:lnTo>
                    <a:pt x="1702943" y="89153"/>
                  </a:lnTo>
                  <a:lnTo>
                    <a:pt x="1557654" y="0"/>
                  </a:lnTo>
                  <a:close/>
                </a:path>
                <a:path extrusionOk="0" h="3286125" w="1812290">
                  <a:moveTo>
                    <a:pt x="1617218" y="147065"/>
                  </a:moveTo>
                  <a:lnTo>
                    <a:pt x="1617962" y="149674"/>
                  </a:lnTo>
                  <a:lnTo>
                    <a:pt x="1619123" y="151891"/>
                  </a:lnTo>
                  <a:lnTo>
                    <a:pt x="1617218" y="147065"/>
                  </a:lnTo>
                  <a:close/>
                </a:path>
                <a:path extrusionOk="0" h="3286125" w="1812290">
                  <a:moveTo>
                    <a:pt x="1670008" y="147065"/>
                  </a:moveTo>
                  <a:lnTo>
                    <a:pt x="1617218" y="147065"/>
                  </a:lnTo>
                  <a:lnTo>
                    <a:pt x="1619123" y="151891"/>
                  </a:lnTo>
                  <a:lnTo>
                    <a:pt x="1671380" y="151891"/>
                  </a:lnTo>
                  <a:lnTo>
                    <a:pt x="1670008" y="147065"/>
                  </a:lnTo>
                  <a:close/>
                </a:path>
                <a:path extrusionOk="0" h="3286125" w="1812290">
                  <a:moveTo>
                    <a:pt x="1658202" y="116990"/>
                  </a:moveTo>
                  <a:lnTo>
                    <a:pt x="1614941" y="143906"/>
                  </a:lnTo>
                  <a:lnTo>
                    <a:pt x="1617962" y="149674"/>
                  </a:lnTo>
                  <a:lnTo>
                    <a:pt x="1617218" y="147065"/>
                  </a:lnTo>
                  <a:lnTo>
                    <a:pt x="1670008" y="147065"/>
                  </a:lnTo>
                  <a:lnTo>
                    <a:pt x="1665351" y="130682"/>
                  </a:lnTo>
                  <a:lnTo>
                    <a:pt x="1658202" y="116990"/>
                  </a:lnTo>
                  <a:close/>
                </a:path>
                <a:path extrusionOk="0" h="3286125" w="1812290">
                  <a:moveTo>
                    <a:pt x="1647316" y="96138"/>
                  </a:moveTo>
                  <a:lnTo>
                    <a:pt x="1602231" y="119633"/>
                  </a:lnTo>
                  <a:lnTo>
                    <a:pt x="1614941" y="143906"/>
                  </a:lnTo>
                  <a:lnTo>
                    <a:pt x="1658202" y="116990"/>
                  </a:lnTo>
                  <a:lnTo>
                    <a:pt x="1647316" y="96138"/>
                  </a:lnTo>
                  <a:close/>
                </a:path>
                <a:path extrusionOk="0" h="3286125" w="1812290">
                  <a:moveTo>
                    <a:pt x="1691716" y="96138"/>
                  </a:moveTo>
                  <a:lnTo>
                    <a:pt x="1647316" y="96138"/>
                  </a:lnTo>
                  <a:lnTo>
                    <a:pt x="1658202" y="116990"/>
                  </a:lnTo>
                  <a:lnTo>
                    <a:pt x="1691716" y="961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87" name="Google Shape;28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5600" y="4188588"/>
              <a:ext cx="2468880" cy="2203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6"/>
            <p:cNvSpPr/>
            <p:nvPr/>
          </p:nvSpPr>
          <p:spPr>
            <a:xfrm>
              <a:off x="6678295" y="4173681"/>
              <a:ext cx="2519680" cy="2246708"/>
            </a:xfrm>
            <a:custGeom>
              <a:rect b="b" l="l" r="r" t="t"/>
              <a:pathLst>
                <a:path extrusionOk="0" h="2260600" w="2519679">
                  <a:moveTo>
                    <a:pt x="0" y="2260599"/>
                  </a:moveTo>
                  <a:lnTo>
                    <a:pt x="2519680" y="2260599"/>
                  </a:lnTo>
                  <a:lnTo>
                    <a:pt x="2519680" y="0"/>
                  </a:lnTo>
                  <a:lnTo>
                    <a:pt x="0" y="0"/>
                  </a:lnTo>
                  <a:lnTo>
                    <a:pt x="0" y="2260599"/>
                  </a:lnTo>
                  <a:close/>
                </a:path>
              </a:pathLst>
            </a:custGeom>
            <a:noFill/>
            <a:ln cap="flat" cmpd="sng" w="508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3616960" y="5782358"/>
              <a:ext cx="3061335" cy="238760"/>
            </a:xfrm>
            <a:custGeom>
              <a:rect b="b" l="l" r="r" t="t"/>
              <a:pathLst>
                <a:path extrusionOk="0" h="238760" w="3061335">
                  <a:moveTo>
                    <a:pt x="106813" y="112874"/>
                  </a:moveTo>
                  <a:lnTo>
                    <a:pt x="136398" y="140842"/>
                  </a:lnTo>
                  <a:lnTo>
                    <a:pt x="189103" y="151383"/>
                  </a:lnTo>
                  <a:lnTo>
                    <a:pt x="246761" y="158876"/>
                  </a:lnTo>
                  <a:lnTo>
                    <a:pt x="347853" y="168528"/>
                  </a:lnTo>
                  <a:lnTo>
                    <a:pt x="440690" y="175513"/>
                  </a:lnTo>
                  <a:lnTo>
                    <a:pt x="667258" y="188848"/>
                  </a:lnTo>
                  <a:lnTo>
                    <a:pt x="1043051" y="204977"/>
                  </a:lnTo>
                  <a:lnTo>
                    <a:pt x="1855343" y="226821"/>
                  </a:lnTo>
                  <a:lnTo>
                    <a:pt x="3060954" y="238251"/>
                  </a:lnTo>
                  <a:lnTo>
                    <a:pt x="3061081" y="187451"/>
                  </a:lnTo>
                  <a:lnTo>
                    <a:pt x="2786380" y="186943"/>
                  </a:lnTo>
                  <a:lnTo>
                    <a:pt x="1608328" y="170814"/>
                  </a:lnTo>
                  <a:lnTo>
                    <a:pt x="1044829" y="154304"/>
                  </a:lnTo>
                  <a:lnTo>
                    <a:pt x="847598" y="146430"/>
                  </a:lnTo>
                  <a:lnTo>
                    <a:pt x="756158" y="142366"/>
                  </a:lnTo>
                  <a:lnTo>
                    <a:pt x="669798" y="138175"/>
                  </a:lnTo>
                  <a:lnTo>
                    <a:pt x="588899" y="133857"/>
                  </a:lnTo>
                  <a:lnTo>
                    <a:pt x="589026" y="133857"/>
                  </a:lnTo>
                  <a:lnTo>
                    <a:pt x="478155" y="127126"/>
                  </a:lnTo>
                  <a:lnTo>
                    <a:pt x="444246" y="124840"/>
                  </a:lnTo>
                  <a:lnTo>
                    <a:pt x="381127" y="120268"/>
                  </a:lnTo>
                  <a:lnTo>
                    <a:pt x="352044" y="117855"/>
                  </a:lnTo>
                  <a:lnTo>
                    <a:pt x="324485" y="115442"/>
                  </a:lnTo>
                  <a:lnTo>
                    <a:pt x="310148" y="114172"/>
                  </a:lnTo>
                  <a:lnTo>
                    <a:pt x="108077" y="114172"/>
                  </a:lnTo>
                  <a:lnTo>
                    <a:pt x="106813" y="112874"/>
                  </a:lnTo>
                  <a:close/>
                </a:path>
                <a:path extrusionOk="0" h="238760" w="3061335">
                  <a:moveTo>
                    <a:pt x="0" y="0"/>
                  </a:moveTo>
                  <a:lnTo>
                    <a:pt x="80518" y="150113"/>
                  </a:lnTo>
                  <a:lnTo>
                    <a:pt x="103939" y="116944"/>
                  </a:lnTo>
                  <a:lnTo>
                    <a:pt x="102108" y="112521"/>
                  </a:lnTo>
                  <a:lnTo>
                    <a:pt x="101711" y="107628"/>
                  </a:lnTo>
                  <a:lnTo>
                    <a:pt x="85471" y="90931"/>
                  </a:lnTo>
                  <a:lnTo>
                    <a:pt x="121920" y="55625"/>
                  </a:lnTo>
                  <a:lnTo>
                    <a:pt x="147238" y="55625"/>
                  </a:lnTo>
                  <a:lnTo>
                    <a:pt x="168402" y="25653"/>
                  </a:lnTo>
                  <a:lnTo>
                    <a:pt x="0" y="0"/>
                  </a:lnTo>
                  <a:close/>
                </a:path>
                <a:path extrusionOk="0" h="238760" w="3061335">
                  <a:moveTo>
                    <a:pt x="101711" y="107628"/>
                  </a:moveTo>
                  <a:lnTo>
                    <a:pt x="102108" y="112521"/>
                  </a:lnTo>
                  <a:lnTo>
                    <a:pt x="103939" y="116944"/>
                  </a:lnTo>
                  <a:lnTo>
                    <a:pt x="106813" y="112874"/>
                  </a:lnTo>
                  <a:lnTo>
                    <a:pt x="101711" y="107628"/>
                  </a:lnTo>
                  <a:close/>
                </a:path>
                <a:path extrusionOk="0" h="238760" w="3061335">
                  <a:moveTo>
                    <a:pt x="107226" y="112289"/>
                  </a:moveTo>
                  <a:lnTo>
                    <a:pt x="106813" y="112874"/>
                  </a:lnTo>
                  <a:lnTo>
                    <a:pt x="108077" y="114172"/>
                  </a:lnTo>
                  <a:lnTo>
                    <a:pt x="107226" y="112289"/>
                  </a:lnTo>
                  <a:close/>
                </a:path>
                <a:path extrusionOk="0" h="238760" w="3061335">
                  <a:moveTo>
                    <a:pt x="136599" y="70691"/>
                  </a:moveTo>
                  <a:lnTo>
                    <a:pt x="107226" y="112289"/>
                  </a:lnTo>
                  <a:lnTo>
                    <a:pt x="108077" y="114172"/>
                  </a:lnTo>
                  <a:lnTo>
                    <a:pt x="310148" y="114172"/>
                  </a:lnTo>
                  <a:lnTo>
                    <a:pt x="298577" y="113156"/>
                  </a:lnTo>
                  <a:lnTo>
                    <a:pt x="298831" y="113156"/>
                  </a:lnTo>
                  <a:lnTo>
                    <a:pt x="274574" y="110743"/>
                  </a:lnTo>
                  <a:lnTo>
                    <a:pt x="274828" y="110743"/>
                  </a:lnTo>
                  <a:lnTo>
                    <a:pt x="253532" y="108457"/>
                  </a:lnTo>
                  <a:lnTo>
                    <a:pt x="252603" y="108457"/>
                  </a:lnTo>
                  <a:lnTo>
                    <a:pt x="231902" y="105917"/>
                  </a:lnTo>
                  <a:lnTo>
                    <a:pt x="220542" y="104520"/>
                  </a:lnTo>
                  <a:lnTo>
                    <a:pt x="152400" y="104520"/>
                  </a:lnTo>
                  <a:lnTo>
                    <a:pt x="150883" y="98253"/>
                  </a:lnTo>
                  <a:lnTo>
                    <a:pt x="144283" y="89768"/>
                  </a:lnTo>
                  <a:lnTo>
                    <a:pt x="142240" y="88518"/>
                  </a:lnTo>
                  <a:lnTo>
                    <a:pt x="151128" y="88518"/>
                  </a:lnTo>
                  <a:lnTo>
                    <a:pt x="150876" y="85343"/>
                  </a:lnTo>
                  <a:lnTo>
                    <a:pt x="136599" y="70691"/>
                  </a:lnTo>
                  <a:close/>
                </a:path>
                <a:path extrusionOk="0" h="238760" w="3061335">
                  <a:moveTo>
                    <a:pt x="100965" y="98424"/>
                  </a:moveTo>
                  <a:lnTo>
                    <a:pt x="101711" y="107628"/>
                  </a:lnTo>
                  <a:lnTo>
                    <a:pt x="106813" y="112874"/>
                  </a:lnTo>
                  <a:lnTo>
                    <a:pt x="107226" y="112289"/>
                  </a:lnTo>
                  <a:lnTo>
                    <a:pt x="100965" y="98424"/>
                  </a:lnTo>
                  <a:close/>
                </a:path>
                <a:path extrusionOk="0" h="238760" w="3061335">
                  <a:moveTo>
                    <a:pt x="117016" y="98424"/>
                  </a:moveTo>
                  <a:lnTo>
                    <a:pt x="100965" y="98424"/>
                  </a:lnTo>
                  <a:lnTo>
                    <a:pt x="107226" y="112289"/>
                  </a:lnTo>
                  <a:lnTo>
                    <a:pt x="117016" y="98424"/>
                  </a:lnTo>
                  <a:close/>
                </a:path>
                <a:path extrusionOk="0" h="238760" w="3061335">
                  <a:moveTo>
                    <a:pt x="252349" y="108330"/>
                  </a:moveTo>
                  <a:lnTo>
                    <a:pt x="252603" y="108457"/>
                  </a:lnTo>
                  <a:lnTo>
                    <a:pt x="253532" y="108457"/>
                  </a:lnTo>
                  <a:lnTo>
                    <a:pt x="252349" y="108330"/>
                  </a:lnTo>
                  <a:close/>
                </a:path>
                <a:path extrusionOk="0" h="238760" w="3061335">
                  <a:moveTo>
                    <a:pt x="121920" y="55625"/>
                  </a:moveTo>
                  <a:lnTo>
                    <a:pt x="85471" y="90931"/>
                  </a:lnTo>
                  <a:lnTo>
                    <a:pt x="101711" y="107628"/>
                  </a:lnTo>
                  <a:lnTo>
                    <a:pt x="100965" y="98424"/>
                  </a:lnTo>
                  <a:lnTo>
                    <a:pt x="117016" y="98424"/>
                  </a:lnTo>
                  <a:lnTo>
                    <a:pt x="136599" y="70691"/>
                  </a:lnTo>
                  <a:lnTo>
                    <a:pt x="121920" y="55625"/>
                  </a:lnTo>
                  <a:close/>
                </a:path>
                <a:path extrusionOk="0" h="238760" w="3061335">
                  <a:moveTo>
                    <a:pt x="150883" y="98253"/>
                  </a:moveTo>
                  <a:lnTo>
                    <a:pt x="152400" y="104520"/>
                  </a:lnTo>
                  <a:lnTo>
                    <a:pt x="151966" y="99059"/>
                  </a:lnTo>
                  <a:lnTo>
                    <a:pt x="151511" y="99059"/>
                  </a:lnTo>
                  <a:lnTo>
                    <a:pt x="150883" y="98253"/>
                  </a:lnTo>
                  <a:close/>
                </a:path>
                <a:path extrusionOk="0" h="238760" w="3061335">
                  <a:moveTo>
                    <a:pt x="151419" y="92188"/>
                  </a:moveTo>
                  <a:lnTo>
                    <a:pt x="152273" y="92582"/>
                  </a:lnTo>
                  <a:lnTo>
                    <a:pt x="151451" y="92582"/>
                  </a:lnTo>
                  <a:lnTo>
                    <a:pt x="152400" y="104520"/>
                  </a:lnTo>
                  <a:lnTo>
                    <a:pt x="220542" y="104520"/>
                  </a:lnTo>
                  <a:lnTo>
                    <a:pt x="213233" y="103631"/>
                  </a:lnTo>
                  <a:lnTo>
                    <a:pt x="213741" y="103631"/>
                  </a:lnTo>
                  <a:lnTo>
                    <a:pt x="196596" y="101218"/>
                  </a:lnTo>
                  <a:lnTo>
                    <a:pt x="197104" y="101218"/>
                  </a:lnTo>
                  <a:lnTo>
                    <a:pt x="181991" y="98805"/>
                  </a:lnTo>
                  <a:lnTo>
                    <a:pt x="182245" y="98805"/>
                  </a:lnTo>
                  <a:lnTo>
                    <a:pt x="170313" y="96646"/>
                  </a:lnTo>
                  <a:lnTo>
                    <a:pt x="169926" y="96646"/>
                  </a:lnTo>
                  <a:lnTo>
                    <a:pt x="159867" y="94360"/>
                  </a:lnTo>
                  <a:lnTo>
                    <a:pt x="158750" y="94106"/>
                  </a:lnTo>
                  <a:lnTo>
                    <a:pt x="152934" y="92582"/>
                  </a:lnTo>
                  <a:lnTo>
                    <a:pt x="152273" y="92582"/>
                  </a:lnTo>
                  <a:lnTo>
                    <a:pt x="151427" y="92280"/>
                  </a:lnTo>
                  <a:lnTo>
                    <a:pt x="151774" y="92280"/>
                  </a:lnTo>
                  <a:lnTo>
                    <a:pt x="151419" y="92188"/>
                  </a:lnTo>
                  <a:close/>
                </a:path>
                <a:path extrusionOk="0" h="238760" w="3061335">
                  <a:moveTo>
                    <a:pt x="150495" y="96646"/>
                  </a:moveTo>
                  <a:lnTo>
                    <a:pt x="150883" y="98253"/>
                  </a:lnTo>
                  <a:lnTo>
                    <a:pt x="151511" y="99059"/>
                  </a:lnTo>
                  <a:lnTo>
                    <a:pt x="150495" y="96646"/>
                  </a:lnTo>
                  <a:close/>
                </a:path>
                <a:path extrusionOk="0" h="238760" w="3061335">
                  <a:moveTo>
                    <a:pt x="151774" y="96646"/>
                  </a:moveTo>
                  <a:lnTo>
                    <a:pt x="150495" y="96646"/>
                  </a:lnTo>
                  <a:lnTo>
                    <a:pt x="151511" y="99059"/>
                  </a:lnTo>
                  <a:lnTo>
                    <a:pt x="151966" y="99059"/>
                  </a:lnTo>
                  <a:lnTo>
                    <a:pt x="151774" y="96646"/>
                  </a:lnTo>
                  <a:close/>
                </a:path>
                <a:path extrusionOk="0" h="238760" w="3061335">
                  <a:moveTo>
                    <a:pt x="144283" y="89768"/>
                  </a:moveTo>
                  <a:lnTo>
                    <a:pt x="150883" y="98253"/>
                  </a:lnTo>
                  <a:lnTo>
                    <a:pt x="150495" y="96646"/>
                  </a:lnTo>
                  <a:lnTo>
                    <a:pt x="151774" y="96646"/>
                  </a:lnTo>
                  <a:lnTo>
                    <a:pt x="151451" y="92582"/>
                  </a:lnTo>
                  <a:lnTo>
                    <a:pt x="151399" y="92271"/>
                  </a:lnTo>
                  <a:lnTo>
                    <a:pt x="150495" y="91947"/>
                  </a:lnTo>
                  <a:lnTo>
                    <a:pt x="148825" y="91312"/>
                  </a:lnTo>
                  <a:lnTo>
                    <a:pt x="146812" y="91312"/>
                  </a:lnTo>
                  <a:lnTo>
                    <a:pt x="144283" y="89768"/>
                  </a:lnTo>
                  <a:close/>
                </a:path>
                <a:path extrusionOk="0" h="238760" w="3061335">
                  <a:moveTo>
                    <a:pt x="168910" y="96392"/>
                  </a:moveTo>
                  <a:lnTo>
                    <a:pt x="169926" y="96646"/>
                  </a:lnTo>
                  <a:lnTo>
                    <a:pt x="170313" y="96646"/>
                  </a:lnTo>
                  <a:lnTo>
                    <a:pt x="168910" y="96392"/>
                  </a:lnTo>
                  <a:close/>
                </a:path>
                <a:path extrusionOk="0" h="238760" w="3061335">
                  <a:moveTo>
                    <a:pt x="159066" y="94178"/>
                  </a:moveTo>
                  <a:lnTo>
                    <a:pt x="159766" y="94360"/>
                  </a:lnTo>
                  <a:lnTo>
                    <a:pt x="159066" y="94178"/>
                  </a:lnTo>
                  <a:close/>
                </a:path>
                <a:path extrusionOk="0" h="238760" w="3061335">
                  <a:moveTo>
                    <a:pt x="158790" y="94106"/>
                  </a:moveTo>
                  <a:lnTo>
                    <a:pt x="159066" y="94178"/>
                  </a:lnTo>
                  <a:lnTo>
                    <a:pt x="158790" y="94106"/>
                  </a:lnTo>
                  <a:close/>
                </a:path>
                <a:path extrusionOk="0" h="238760" w="3061335">
                  <a:moveTo>
                    <a:pt x="150495" y="91947"/>
                  </a:moveTo>
                  <a:lnTo>
                    <a:pt x="151427" y="92280"/>
                  </a:lnTo>
                  <a:lnTo>
                    <a:pt x="150680" y="91996"/>
                  </a:lnTo>
                  <a:lnTo>
                    <a:pt x="150495" y="91947"/>
                  </a:lnTo>
                  <a:close/>
                </a:path>
                <a:path extrusionOk="0" h="238760" w="3061335">
                  <a:moveTo>
                    <a:pt x="150680" y="91996"/>
                  </a:moveTo>
                  <a:lnTo>
                    <a:pt x="151426" y="92271"/>
                  </a:lnTo>
                  <a:lnTo>
                    <a:pt x="150680" y="91996"/>
                  </a:lnTo>
                  <a:close/>
                </a:path>
                <a:path extrusionOk="0" h="238760" w="3061335">
                  <a:moveTo>
                    <a:pt x="151148" y="88772"/>
                  </a:moveTo>
                  <a:lnTo>
                    <a:pt x="143510" y="88772"/>
                  </a:lnTo>
                  <a:lnTo>
                    <a:pt x="144603" y="89614"/>
                  </a:lnTo>
                  <a:lnTo>
                    <a:pt x="146110" y="90312"/>
                  </a:lnTo>
                  <a:lnTo>
                    <a:pt x="150680" y="91996"/>
                  </a:lnTo>
                  <a:lnTo>
                    <a:pt x="151419" y="92188"/>
                  </a:lnTo>
                  <a:lnTo>
                    <a:pt x="151148" y="88772"/>
                  </a:lnTo>
                  <a:close/>
                </a:path>
                <a:path extrusionOk="0" h="238760" w="3061335">
                  <a:moveTo>
                    <a:pt x="150549" y="91947"/>
                  </a:moveTo>
                  <a:lnTo>
                    <a:pt x="150680" y="91996"/>
                  </a:lnTo>
                  <a:lnTo>
                    <a:pt x="150549" y="91947"/>
                  </a:lnTo>
                  <a:close/>
                </a:path>
                <a:path extrusionOk="0" h="238760" w="3061335">
                  <a:moveTo>
                    <a:pt x="143916" y="89296"/>
                  </a:moveTo>
                  <a:lnTo>
                    <a:pt x="144283" y="89768"/>
                  </a:lnTo>
                  <a:lnTo>
                    <a:pt x="146812" y="91312"/>
                  </a:lnTo>
                  <a:lnTo>
                    <a:pt x="144603" y="89614"/>
                  </a:lnTo>
                  <a:lnTo>
                    <a:pt x="143916" y="89296"/>
                  </a:lnTo>
                  <a:close/>
                </a:path>
                <a:path extrusionOk="0" h="238760" w="3061335">
                  <a:moveTo>
                    <a:pt x="144603" y="89614"/>
                  </a:moveTo>
                  <a:lnTo>
                    <a:pt x="146812" y="91312"/>
                  </a:lnTo>
                  <a:lnTo>
                    <a:pt x="148825" y="91312"/>
                  </a:lnTo>
                  <a:lnTo>
                    <a:pt x="147791" y="90931"/>
                  </a:lnTo>
                  <a:lnTo>
                    <a:pt x="147447" y="90931"/>
                  </a:lnTo>
                  <a:lnTo>
                    <a:pt x="145034" y="89915"/>
                  </a:lnTo>
                  <a:lnTo>
                    <a:pt x="145254" y="89915"/>
                  </a:lnTo>
                  <a:lnTo>
                    <a:pt x="144603" y="89614"/>
                  </a:lnTo>
                  <a:close/>
                </a:path>
                <a:path extrusionOk="0" h="238760" w="3061335">
                  <a:moveTo>
                    <a:pt x="145034" y="89915"/>
                  </a:moveTo>
                  <a:lnTo>
                    <a:pt x="147447" y="90931"/>
                  </a:lnTo>
                  <a:lnTo>
                    <a:pt x="146110" y="90312"/>
                  </a:lnTo>
                  <a:lnTo>
                    <a:pt x="145034" y="89915"/>
                  </a:lnTo>
                  <a:close/>
                </a:path>
                <a:path extrusionOk="0" h="238760" w="3061335">
                  <a:moveTo>
                    <a:pt x="146110" y="90312"/>
                  </a:moveTo>
                  <a:lnTo>
                    <a:pt x="147447" y="90931"/>
                  </a:lnTo>
                  <a:lnTo>
                    <a:pt x="147791" y="90931"/>
                  </a:lnTo>
                  <a:lnTo>
                    <a:pt x="146110" y="90312"/>
                  </a:lnTo>
                  <a:close/>
                </a:path>
                <a:path extrusionOk="0" h="238760" w="3061335">
                  <a:moveTo>
                    <a:pt x="145254" y="89915"/>
                  </a:moveTo>
                  <a:lnTo>
                    <a:pt x="145034" y="89915"/>
                  </a:lnTo>
                  <a:lnTo>
                    <a:pt x="146110" y="90312"/>
                  </a:lnTo>
                  <a:lnTo>
                    <a:pt x="145254" y="89915"/>
                  </a:lnTo>
                  <a:close/>
                </a:path>
                <a:path extrusionOk="0" h="238760" w="3061335">
                  <a:moveTo>
                    <a:pt x="142240" y="88518"/>
                  </a:moveTo>
                  <a:lnTo>
                    <a:pt x="144283" y="89768"/>
                  </a:lnTo>
                  <a:lnTo>
                    <a:pt x="143916" y="89296"/>
                  </a:lnTo>
                  <a:lnTo>
                    <a:pt x="142240" y="88518"/>
                  </a:lnTo>
                  <a:close/>
                </a:path>
                <a:path extrusionOk="0" h="238760" w="3061335">
                  <a:moveTo>
                    <a:pt x="143510" y="88772"/>
                  </a:moveTo>
                  <a:lnTo>
                    <a:pt x="143916" y="89296"/>
                  </a:lnTo>
                  <a:lnTo>
                    <a:pt x="144603" y="89614"/>
                  </a:lnTo>
                  <a:lnTo>
                    <a:pt x="143510" y="88772"/>
                  </a:lnTo>
                  <a:close/>
                </a:path>
                <a:path extrusionOk="0" h="238760" w="3061335">
                  <a:moveTo>
                    <a:pt x="151128" y="88518"/>
                  </a:moveTo>
                  <a:lnTo>
                    <a:pt x="142240" y="88518"/>
                  </a:lnTo>
                  <a:lnTo>
                    <a:pt x="143916" y="89296"/>
                  </a:lnTo>
                  <a:lnTo>
                    <a:pt x="143510" y="88772"/>
                  </a:lnTo>
                  <a:lnTo>
                    <a:pt x="151148" y="88772"/>
                  </a:lnTo>
                  <a:lnTo>
                    <a:pt x="151128" y="88518"/>
                  </a:lnTo>
                  <a:close/>
                </a:path>
                <a:path extrusionOk="0" h="238760" w="3061335">
                  <a:moveTo>
                    <a:pt x="147238" y="55625"/>
                  </a:moveTo>
                  <a:lnTo>
                    <a:pt x="121920" y="55625"/>
                  </a:lnTo>
                  <a:lnTo>
                    <a:pt x="136599" y="70691"/>
                  </a:lnTo>
                  <a:lnTo>
                    <a:pt x="147238" y="556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0" name="Google Shape;290;p16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16"/>
          <p:cNvSpPr txBox="1"/>
          <p:nvPr>
            <p:ph type="ctrTitle"/>
          </p:nvPr>
        </p:nvSpPr>
        <p:spPr>
          <a:xfrm>
            <a:off x="716533" y="114680"/>
            <a:ext cx="10753090" cy="7828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971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DL resource characterization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810001" y="762000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Improving Efficiency</a:t>
            </a:r>
            <a:endParaRPr/>
          </a:p>
        </p:txBody>
      </p:sp>
      <p:sp>
        <p:nvSpPr>
          <p:cNvPr id="297" name="Google Shape;297;p17"/>
          <p:cNvSpPr txBox="1"/>
          <p:nvPr>
            <p:ph idx="1" type="body"/>
          </p:nvPr>
        </p:nvSpPr>
        <p:spPr>
          <a:xfrm>
            <a:off x="1371600" y="1752600"/>
            <a:ext cx="9067800" cy="37131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113650">
            <a:spAutoFit/>
          </a:bodyPr>
          <a:lstStyle/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Compression and acceleration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41350" rtl="0" algn="l">
              <a:spcBef>
                <a:spcPts val="1494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Pruning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Decompositions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Quantization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Architectural solutions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Systems strategies</a:t>
            </a:r>
            <a:endParaRPr/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Parallelism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6019800" y="1524000"/>
            <a:ext cx="5852160" cy="44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6350">
            <a:spAutoFit/>
          </a:bodyPr>
          <a:lstStyle/>
          <a:p>
            <a:pPr indent="-456565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•"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a reasonable architecture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6565" lvl="0" marL="46926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•"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until reasonable accuracy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6565" lvl="0" marL="469265" marR="508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•"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 “saliencies” (i.e., impact on training error) for each weight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6565" lvl="0" marL="469265" marR="0" rtl="0" algn="l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Char char="•"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low-saliency weights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9684" lvl="0" marL="1340485" marR="1047114" rtl="0" algn="l">
              <a:lnSpc>
                <a:spcPct val="145500"/>
              </a:lnSpc>
              <a:spcBef>
                <a:spcPts val="2215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Lecun et al., NIPS ‘89! Pruning 31 years ago!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1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Pruning</a:t>
            </a:r>
            <a:endParaRPr/>
          </a:p>
        </p:txBody>
      </p:sp>
      <p:pic>
        <p:nvPicPr>
          <p:cNvPr descr="Chart, histogram&#10;&#10;Description automatically generated" id="304" name="Google Shape;3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00" y="1905000"/>
            <a:ext cx="449560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hart, histogram&#10;&#10;Description automatically generated" id="310" name="Google Shape;3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417638"/>
            <a:ext cx="6324600" cy="524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Pruning - background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/>
        </p:nvSpPr>
        <p:spPr>
          <a:xfrm>
            <a:off x="990600" y="1905000"/>
            <a:ext cx="10820400" cy="3241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Exploding gradient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Occurs when the chain rule sequence is dominated by factors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&gt; 1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98500" marR="208279" rtl="0" algn="l">
              <a:lnSpc>
                <a:spcPct val="107916"/>
              </a:lnSpc>
              <a:spcBef>
                <a:spcPts val="54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re-scale node values in the intermediary computations.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Vanishing gradient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3054" lvl="1" marL="78232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Occurs when the chain rule sequence is dominated by factors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&lt; 1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13958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‘inject’ gradients into deep layers using the residual connections.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Going deep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20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Pruning – magnitude</a:t>
            </a:r>
            <a:endParaRPr/>
          </a:p>
        </p:txBody>
      </p:sp>
      <p:pic>
        <p:nvPicPr>
          <p:cNvPr descr="Diagram&#10;&#10;Description automatically generated" id="318" name="Google Shape;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451770"/>
            <a:ext cx="5791200" cy="501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642391"/>
            <a:ext cx="7404853" cy="476842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2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Pruning - Effectiveness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810001" y="762000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Improving Efficiency</a:t>
            </a:r>
            <a:endParaRPr/>
          </a:p>
        </p:txBody>
      </p:sp>
      <p:sp>
        <p:nvSpPr>
          <p:cNvPr id="331" name="Google Shape;331;p22"/>
          <p:cNvSpPr txBox="1"/>
          <p:nvPr>
            <p:ph idx="1" type="body"/>
          </p:nvPr>
        </p:nvSpPr>
        <p:spPr>
          <a:xfrm>
            <a:off x="1371600" y="1752600"/>
            <a:ext cx="9067800" cy="37131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113650">
            <a:spAutoFit/>
          </a:bodyPr>
          <a:lstStyle/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Compression and acceleration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755650" rtl="0" algn="l">
              <a:spcBef>
                <a:spcPts val="1494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Pruning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Decompositions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Quantization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Architectural solutions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Systems strategies</a:t>
            </a:r>
            <a:endParaRPr/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Parallelism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1544890" y="1752600"/>
          <a:ext cx="9096375" cy="4417069"/>
        </p:xfrm>
        <a:graphic>
          <a:graphicData uri="http://schemas.openxmlformats.org/presentationml/2006/ole">
            <mc:AlternateContent>
              <mc:Choice Requires="v">
                <p:oleObj r:id="rId4" imgH="4417069" imgW="9096375" progId="" spid="_x0000_s1">
                  <p:embed/>
                </p:oleObj>
              </mc:Choice>
              <mc:Fallback>
                <p:oleObj r:id="rId5" imgH="4417069" imgW="9096375" progId="">
                  <p:embed/>
                  <p:pic>
                    <p:nvPicPr>
                      <p:cNvPr id="336" name="Google Shape;336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44890" y="1752600"/>
                        <a:ext cx="9096375" cy="44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" name="Google Shape;337;p23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Kernel Decomposition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/>
        </p:nvSpPr>
        <p:spPr>
          <a:xfrm>
            <a:off x="609600" y="2116055"/>
            <a:ext cx="2214880" cy="1215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Tucker Decomposition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6667500" y="5008427"/>
            <a:ext cx="12954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381000" y="6311747"/>
            <a:ext cx="7086600" cy="19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1397000" lvl="0" marL="1434465" marR="304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Kim, et al., “Compression of Deep Convolutional Neural Networks for Fast and Low Power Mobile Applications", ICLR 2016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Kernel Approximations</a:t>
            </a:r>
            <a:endParaRPr/>
          </a:p>
        </p:txBody>
      </p:sp>
      <p:graphicFrame>
        <p:nvGraphicFramePr>
          <p:cNvPr id="347" name="Google Shape;347;p24"/>
          <p:cNvGraphicFramePr/>
          <p:nvPr/>
        </p:nvGraphicFramePr>
        <p:xfrm>
          <a:off x="4077494" y="1958302"/>
          <a:ext cx="5865812" cy="2941395"/>
        </p:xfrm>
        <a:graphic>
          <a:graphicData uri="http://schemas.openxmlformats.org/presentationml/2006/ole">
            <mc:AlternateContent>
              <mc:Choice Requires="v">
                <p:oleObj r:id="rId4" imgH="2941395" imgW="5865812" progId="" spid="_x0000_s1">
                  <p:embed/>
                </p:oleObj>
              </mc:Choice>
              <mc:Fallback>
                <p:oleObj r:id="rId5" imgH="2941395" imgW="5865812" progId="">
                  <p:embed/>
                  <p:pic>
                    <p:nvPicPr>
                      <p:cNvPr id="347" name="Google Shape;347;p2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77494" y="1958302"/>
                        <a:ext cx="5865812" cy="2941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810001" y="762000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Improving Efficiency</a:t>
            </a:r>
            <a:endParaRPr/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1371600" y="1752600"/>
            <a:ext cx="9067800" cy="37131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113650">
            <a:spAutoFit/>
          </a:bodyPr>
          <a:lstStyle/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Compression and acceleration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755650" rtl="0" algn="l">
              <a:spcBef>
                <a:spcPts val="1494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Pruning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Decompositions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Quantization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Architectural solutions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Systems strategies</a:t>
            </a:r>
            <a:endParaRPr/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Parallelism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Quantization</a:t>
            </a:r>
            <a:endParaRPr/>
          </a:p>
        </p:txBody>
      </p:sp>
      <p:pic>
        <p:nvPicPr>
          <p:cNvPr descr="Chart&#10;&#10;Description automatically generated with medium confidence" id="360" name="Google Shape;3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752600"/>
            <a:ext cx="10553909" cy="443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2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Quantization</a:t>
            </a:r>
            <a:endParaRPr/>
          </a:p>
        </p:txBody>
      </p:sp>
      <p:pic>
        <p:nvPicPr>
          <p:cNvPr descr="Chart, histogram&#10;&#10;Description automatically generated" id="367" name="Google Shape;3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18" y="1752601"/>
            <a:ext cx="10523272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2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Quantization - Binary</a:t>
            </a:r>
            <a:endParaRPr/>
          </a:p>
        </p:txBody>
      </p:sp>
      <p:pic>
        <p:nvPicPr>
          <p:cNvPr descr="Text&#10;&#10;Description automatically generated with medium confidence" id="374" name="Google Shape;3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378" y="1752600"/>
            <a:ext cx="10439400" cy="451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2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Quantization – binary networks</a:t>
            </a:r>
            <a:endParaRPr/>
          </a:p>
        </p:txBody>
      </p:sp>
      <p:pic>
        <p:nvPicPr>
          <p:cNvPr descr="Graphical user interface&#10;&#10;Description automatically generated"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0"/>
            <a:ext cx="1140474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/>
        </p:nvSpPr>
        <p:spPr>
          <a:xfrm>
            <a:off x="835765" y="1628640"/>
            <a:ext cx="960120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just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Normalize activations to </a:t>
            </a: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zero mean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 variance</a:t>
            </a: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1" name="Google Shape;141;p3"/>
          <p:cNvGrpSpPr/>
          <p:nvPr/>
        </p:nvGrpSpPr>
        <p:grpSpPr>
          <a:xfrm>
            <a:off x="3553957" y="2711649"/>
            <a:ext cx="5056164" cy="3648033"/>
            <a:chOff x="3553957" y="2656309"/>
            <a:chExt cx="5132853" cy="3703364"/>
          </a:xfrm>
        </p:grpSpPr>
        <p:pic>
          <p:nvPicPr>
            <p:cNvPr id="142" name="Google Shape;14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3957" y="2656309"/>
              <a:ext cx="5132853" cy="3703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3"/>
            <p:cNvSpPr/>
            <p:nvPr/>
          </p:nvSpPr>
          <p:spPr>
            <a:xfrm>
              <a:off x="3576573" y="2679001"/>
              <a:ext cx="5038725" cy="3609340"/>
            </a:xfrm>
            <a:custGeom>
              <a:rect b="b" l="l" r="r" t="t"/>
              <a:pathLst>
                <a:path extrusionOk="0" h="3609340" w="5038725">
                  <a:moveTo>
                    <a:pt x="0" y="3609213"/>
                  </a:moveTo>
                  <a:lnTo>
                    <a:pt x="5038725" y="3609213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360921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4" name="Google Shape;144;p3"/>
          <p:cNvSpPr txBox="1"/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en-US" sz="4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b="0" i="0" sz="4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low confidence" id="145" name="Google Shape;145;p3"/>
          <p:cNvPicPr preferRelativeResize="0"/>
          <p:nvPr/>
        </p:nvPicPr>
        <p:blipFill rotWithShape="1">
          <a:blip r:embed="rId4">
            <a:alphaModFix/>
          </a:blip>
          <a:srcRect b="3461" l="0" r="0" t="0"/>
          <a:stretch/>
        </p:blipFill>
        <p:spPr>
          <a:xfrm>
            <a:off x="3048000" y="2362200"/>
            <a:ext cx="5893341" cy="410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810001" y="762000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Improving Efficiency</a:t>
            </a:r>
            <a:endParaRPr/>
          </a:p>
        </p:txBody>
      </p:sp>
      <p:sp>
        <p:nvSpPr>
          <p:cNvPr id="387" name="Google Shape;387;p30"/>
          <p:cNvSpPr txBox="1"/>
          <p:nvPr>
            <p:ph idx="1" type="body"/>
          </p:nvPr>
        </p:nvSpPr>
        <p:spPr>
          <a:xfrm>
            <a:off x="1371600" y="1752600"/>
            <a:ext cx="9067800" cy="37131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113650">
            <a:spAutoFit/>
          </a:bodyPr>
          <a:lstStyle/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Compression and acceleration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755650" rtl="0" algn="l">
              <a:spcBef>
                <a:spcPts val="1494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Pruning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Decompositions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Quantization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Architectural solutions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Systems strategies</a:t>
            </a:r>
            <a:endParaRPr/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Parallelism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MobileNets</a:t>
            </a:r>
            <a:endParaRPr/>
          </a:p>
        </p:txBody>
      </p:sp>
      <p:pic>
        <p:nvPicPr>
          <p:cNvPr id="394" name="Google Shape;3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352800"/>
            <a:ext cx="7988822" cy="104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780" y="1178447"/>
            <a:ext cx="8491484" cy="4952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3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3"/>
          <p:cNvGrpSpPr/>
          <p:nvPr/>
        </p:nvGrpSpPr>
        <p:grpSpPr>
          <a:xfrm>
            <a:off x="729233" y="866521"/>
            <a:ext cx="10727690" cy="5573268"/>
            <a:chOff x="729233" y="866521"/>
            <a:chExt cx="10727690" cy="5573268"/>
          </a:xfrm>
        </p:grpSpPr>
        <p:pic>
          <p:nvPicPr>
            <p:cNvPr id="407" name="Google Shape;40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4752" y="866521"/>
              <a:ext cx="9302496" cy="5573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33"/>
            <p:cNvSpPr/>
            <p:nvPr/>
          </p:nvSpPr>
          <p:spPr>
            <a:xfrm>
              <a:off x="729233" y="945642"/>
              <a:ext cx="10727690" cy="0"/>
            </a:xfrm>
            <a:custGeom>
              <a:rect b="b" l="l" r="r" t="t"/>
              <a:pathLst>
                <a:path extrusionOk="0" h="120000" w="10727690">
                  <a:moveTo>
                    <a:pt x="0" y="0"/>
                  </a:moveTo>
                  <a:lnTo>
                    <a:pt x="10727563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9" name="Google Shape;409;p3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4"/>
          <p:cNvGrpSpPr/>
          <p:nvPr/>
        </p:nvGrpSpPr>
        <p:grpSpPr>
          <a:xfrm>
            <a:off x="729233" y="912875"/>
            <a:ext cx="10727690" cy="5413248"/>
            <a:chOff x="729233" y="912875"/>
            <a:chExt cx="10727690" cy="5413248"/>
          </a:xfrm>
        </p:grpSpPr>
        <p:sp>
          <p:nvSpPr>
            <p:cNvPr id="415" name="Google Shape;415;p34"/>
            <p:cNvSpPr/>
            <p:nvPr/>
          </p:nvSpPr>
          <p:spPr>
            <a:xfrm>
              <a:off x="729233" y="945641"/>
              <a:ext cx="10727690" cy="0"/>
            </a:xfrm>
            <a:custGeom>
              <a:rect b="b" l="l" r="r" t="t"/>
              <a:pathLst>
                <a:path extrusionOk="0" h="120000" w="10727690">
                  <a:moveTo>
                    <a:pt x="0" y="0"/>
                  </a:moveTo>
                  <a:lnTo>
                    <a:pt x="10727563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16" name="Google Shape;41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9615" y="912875"/>
              <a:ext cx="9179052" cy="5413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3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5"/>
          <p:cNvGrpSpPr/>
          <p:nvPr/>
        </p:nvGrpSpPr>
        <p:grpSpPr>
          <a:xfrm>
            <a:off x="729233" y="935736"/>
            <a:ext cx="10727690" cy="5414772"/>
            <a:chOff x="729233" y="935736"/>
            <a:chExt cx="10727690" cy="5414772"/>
          </a:xfrm>
        </p:grpSpPr>
        <p:sp>
          <p:nvSpPr>
            <p:cNvPr id="423" name="Google Shape;423;p35"/>
            <p:cNvSpPr/>
            <p:nvPr/>
          </p:nvSpPr>
          <p:spPr>
            <a:xfrm>
              <a:off x="729233" y="945642"/>
              <a:ext cx="10727690" cy="0"/>
            </a:xfrm>
            <a:custGeom>
              <a:rect b="b" l="l" r="r" t="t"/>
              <a:pathLst>
                <a:path extrusionOk="0" h="120000" w="10727690">
                  <a:moveTo>
                    <a:pt x="0" y="0"/>
                  </a:moveTo>
                  <a:lnTo>
                    <a:pt x="10727563" y="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24" name="Google Shape;42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9615" y="935736"/>
              <a:ext cx="9179052" cy="5414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3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/>
          <p:nvPr/>
        </p:nvSpPr>
        <p:spPr>
          <a:xfrm>
            <a:off x="1143000" y="1828800"/>
            <a:ext cx="8726805" cy="444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Relative Gain in Number of Parameters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545" y="2854995"/>
            <a:ext cx="8795036" cy="9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119" y="5790496"/>
            <a:ext cx="3117445" cy="18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810000" y="666150"/>
            <a:ext cx="10571998" cy="7514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MobileNets</a:t>
            </a:r>
            <a:endParaRPr b="1" i="0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1066800" y="1960383"/>
            <a:ext cx="9504680" cy="444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Relative Gain in Number of Multiplications: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375" y="2927744"/>
            <a:ext cx="9877610" cy="9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 txBox="1"/>
          <p:nvPr/>
        </p:nvSpPr>
        <p:spPr>
          <a:xfrm>
            <a:off x="810000" y="666150"/>
            <a:ext cx="10571998" cy="7514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MobileNets</a:t>
            </a:r>
            <a:endParaRPr b="1" i="0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/>
        </p:nvSpPr>
        <p:spPr>
          <a:xfrm>
            <a:off x="1295400" y="1577134"/>
            <a:ext cx="7919084" cy="444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does the magic come from?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415" y="2160151"/>
            <a:ext cx="8457939" cy="374431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/>
        </p:nvSpPr>
        <p:spPr>
          <a:xfrm>
            <a:off x="810000" y="666150"/>
            <a:ext cx="10571998" cy="7514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i="0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MobileNets</a:t>
            </a:r>
            <a:endParaRPr b="1" i="0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0478" y="1450596"/>
            <a:ext cx="3505200" cy="49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3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MobileNets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4"/>
          <p:cNvGraphicFramePr/>
          <p:nvPr/>
        </p:nvGraphicFramePr>
        <p:xfrm>
          <a:off x="2209800" y="1752600"/>
          <a:ext cx="8305800" cy="4300975"/>
        </p:xfrm>
        <a:graphic>
          <a:graphicData uri="http://schemas.openxmlformats.org/presentationml/2006/ole">
            <mc:AlternateContent>
              <mc:Choice Requires="v">
                <p:oleObj r:id="rId4" imgH="4300975" imgW="8305800" progId="" spid="_x0000_s1">
                  <p:embed/>
                </p:oleObj>
              </mc:Choice>
              <mc:Fallback>
                <p:oleObj r:id="rId5" imgH="4300975" imgW="8305800" progId="">
                  <p:embed/>
                  <p:pic>
                    <p:nvPicPr>
                      <p:cNvPr id="150" name="Google Shape;150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09800" y="1752600"/>
                        <a:ext cx="8305800" cy="430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Google Shape;151;p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Batch Normalization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/>
        </p:nvSpPr>
        <p:spPr>
          <a:xfrm>
            <a:off x="1290202" y="2004602"/>
            <a:ext cx="5137785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Architecture Search (NAS)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Space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 Algorithm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 Evaluation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7010400" y="2057400"/>
            <a:ext cx="3837304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2265" lvl="0" marL="342265" marR="19177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 distillation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1" marL="342265" marR="232409" rtl="0" algn="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 teacher network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1" marL="342265" marR="22923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 student network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265" lvl="1" marL="8121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Teacher teaches student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0"/>
          <p:cNvSpPr txBox="1"/>
          <p:nvPr>
            <p:ph type="title"/>
          </p:nvPr>
        </p:nvSpPr>
        <p:spPr>
          <a:xfrm>
            <a:off x="810000" y="666150"/>
            <a:ext cx="10571998" cy="7514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Automated Solutions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NAS Overview</a:t>
            </a:r>
            <a:endParaRPr/>
          </a:p>
        </p:txBody>
      </p:sp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515395"/>
            <a:ext cx="9240739" cy="182721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 txBox="1"/>
          <p:nvPr/>
        </p:nvSpPr>
        <p:spPr>
          <a:xfrm>
            <a:off x="810000" y="5674252"/>
            <a:ext cx="433451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Architecture Search: A Survey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Elsken et al. https://</a:t>
            </a:r>
            <a:r>
              <a:rPr lang="en-U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www.jmlr.org/papers/volume20/18-598/18-598.pdf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/>
        </p:nvSpPr>
        <p:spPr>
          <a:xfrm>
            <a:off x="810000" y="1752600"/>
            <a:ext cx="9848215" cy="4145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supervision, only a reward signal, which need not be good all the time.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Earlier decisions affect later interactions.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Core concepts: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115506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Agent state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1155065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 function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2" marL="1155065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5" name="Google Shape;475;p42"/>
          <p:cNvGraphicFramePr/>
          <p:nvPr/>
        </p:nvGraphicFramePr>
        <p:xfrm>
          <a:off x="5105400" y="3505200"/>
          <a:ext cx="5820896" cy="2072958"/>
        </p:xfrm>
        <a:graphic>
          <a:graphicData uri="http://schemas.openxmlformats.org/presentationml/2006/ole">
            <mc:AlternateContent>
              <mc:Choice Requires="v">
                <p:oleObj r:id="rId4" imgH="2072958" imgW="5820896" progId="" spid="_x0000_s1">
                  <p:embed/>
                </p:oleObj>
              </mc:Choice>
              <mc:Fallback>
                <p:oleObj r:id="rId5" imgH="2072958" imgW="5820896" progId="">
                  <p:embed/>
                  <p:pic>
                    <p:nvPicPr>
                      <p:cNvPr id="475" name="Google Shape;475;p4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05400" y="3505200"/>
                        <a:ext cx="5820896" cy="2072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" name="Google Shape;476;p4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3200400"/>
            <a:ext cx="5127813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 txBox="1"/>
          <p:nvPr/>
        </p:nvSpPr>
        <p:spPr>
          <a:xfrm>
            <a:off x="923783" y="2057400"/>
            <a:ext cx="9554719" cy="3364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Models expressed as a sequence that an RNN can produce.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t/>
            </a:r>
            <a:endParaRPr sz="2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 step iterative process: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3" lvl="1" marL="926464" marR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controller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6464" marR="0" rtl="0" algn="l">
              <a:lnSpc>
                <a:spcPct val="114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RNN learns to propose successful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6464" marR="0" rtl="0" algn="l">
              <a:lnSpc>
                <a:spcPct val="114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 networks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3" lvl="1" marL="926464" marR="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child network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6464" marR="6040755" rtl="0" algn="l">
              <a:lnSpc>
                <a:spcPct val="108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Child’s performance is the reward.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NAS with RL: Zoph et al.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NAS with RL</a:t>
            </a:r>
            <a:endParaRPr/>
          </a:p>
        </p:txBody>
      </p:sp>
      <p:graphicFrame>
        <p:nvGraphicFramePr>
          <p:cNvPr id="489" name="Google Shape;489;p44"/>
          <p:cNvGraphicFramePr/>
          <p:nvPr/>
        </p:nvGraphicFramePr>
        <p:xfrm>
          <a:off x="1295400" y="2286000"/>
          <a:ext cx="10001250" cy="3438525"/>
        </p:xfrm>
        <a:graphic>
          <a:graphicData uri="http://schemas.openxmlformats.org/presentationml/2006/ole">
            <mc:AlternateContent>
              <mc:Choice Requires="v">
                <p:oleObj r:id="rId4" imgH="3438525" imgW="10001250" progId="" spid="_x0000_s1">
                  <p:embed/>
                </p:oleObj>
              </mc:Choice>
              <mc:Fallback>
                <p:oleObj r:id="rId5" imgH="3438525" imgW="10001250" progId="">
                  <p:embed/>
                  <p:pic>
                    <p:nvPicPr>
                      <p:cNvPr id="489" name="Google Shape;489;p4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95400" y="2286000"/>
                        <a:ext cx="10001250" cy="343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/>
        </p:nvSpPr>
        <p:spPr>
          <a:xfrm>
            <a:off x="982661" y="1696720"/>
            <a:ext cx="10226675" cy="1343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325">
            <a:spAutoFit/>
          </a:bodyPr>
          <a:lstStyle/>
          <a:p>
            <a:pPr indent="-228600" lvl="0" marL="241300" marR="5080" rtl="0" algn="l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Formulates NAS in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differentiable manner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210945" rtl="0" algn="l">
              <a:lnSpc>
                <a:spcPct val="107857"/>
              </a:lnSpc>
              <a:spcBef>
                <a:spcPts val="100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expressed as mixtures of elemental layer types / operations.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Differentiable NAS</a:t>
            </a:r>
            <a:endParaRPr/>
          </a:p>
        </p:txBody>
      </p:sp>
      <p:pic>
        <p:nvPicPr>
          <p:cNvPr descr="Diagram&#10;&#10;Description automatically generated" id="496" name="Google Shape;4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3095458"/>
            <a:ext cx="7010400" cy="334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3733800"/>
            <a:ext cx="8728352" cy="191796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6"/>
          <p:cNvSpPr txBox="1"/>
          <p:nvPr/>
        </p:nvSpPr>
        <p:spPr>
          <a:xfrm>
            <a:off x="926464" y="1828800"/>
            <a:ext cx="10339070" cy="1220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-228600" lvl="0" marL="2413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course of training the mixing probabilities, as well as the parametrizations of the candidate operations are being updated by an approximate gradient descent.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6"/>
          <p:cNvSpPr/>
          <p:nvPr/>
        </p:nvSpPr>
        <p:spPr>
          <a:xfrm>
            <a:off x="464058" y="945641"/>
            <a:ext cx="9051290" cy="0"/>
          </a:xfrm>
          <a:custGeom>
            <a:rect b="b" l="l" r="r" t="t"/>
            <a:pathLst>
              <a:path extrusionOk="0" h="120000" w="9051290">
                <a:moveTo>
                  <a:pt x="0" y="0"/>
                </a:moveTo>
                <a:lnTo>
                  <a:pt x="90511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4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Differentiable NAS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266" y="1752600"/>
            <a:ext cx="7639465" cy="429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Differentiable NAS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/>
        </p:nvSpPr>
        <p:spPr>
          <a:xfrm>
            <a:off x="1066800" y="1981200"/>
            <a:ext cx="6737350" cy="2063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the process work?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4" lvl="0" marL="9271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the Teacher Network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4" lvl="0" marL="9271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 Correspondence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4" lvl="0" marL="92710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Pass through the Teacher network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834" lvl="0" marL="9271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Backpropagation through the Student Network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8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4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Knowledge Distillation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/>
          <p:nvPr/>
        </p:nvSpPr>
        <p:spPr>
          <a:xfrm>
            <a:off x="729233" y="945641"/>
            <a:ext cx="10727690" cy="0"/>
          </a:xfrm>
          <a:custGeom>
            <a:rect b="b" l="l" r="r" t="t"/>
            <a:pathLst>
              <a:path extrusionOk="0" h="120000"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4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Knowledge Distillation</a:t>
            </a:r>
            <a:endParaRPr/>
          </a:p>
        </p:txBody>
      </p:sp>
      <p:pic>
        <p:nvPicPr>
          <p:cNvPr descr="Graphical user interface, diagram&#10;&#10;Description automatically generated" id="524" name="Google Shape;5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233" y="2057400"/>
            <a:ext cx="10804130" cy="35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/>
        </p:nvSpPr>
        <p:spPr>
          <a:xfrm>
            <a:off x="1066800" y="1524000"/>
            <a:ext cx="8382000" cy="4626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12700" marR="508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far learning rate was a constant, but the gradient can vary dramatically.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3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rate setting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98500" marR="2409190" rtl="0" algn="l">
              <a:lnSpc>
                <a:spcPct val="90000"/>
              </a:lnSpc>
              <a:spcBef>
                <a:spcPts val="50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Rules of thumb often work well, but automatic methods are easier.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stabilization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98500" marR="2004695" rtl="0" algn="l">
              <a:lnSpc>
                <a:spcPct val="90000"/>
              </a:lnSpc>
              <a:spcBef>
                <a:spcPts val="509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Momentum encodes the notion of continuing to move in a certain direction.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5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Adaptive Learning Rate</a:t>
            </a:r>
            <a:endParaRPr/>
          </a:p>
        </p:txBody>
      </p:sp>
      <p:pic>
        <p:nvPicPr>
          <p:cNvPr descr="Diagram&#10;&#10;Description automatically generated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1816" t="0"/>
          <a:stretch/>
        </p:blipFill>
        <p:spPr>
          <a:xfrm>
            <a:off x="7467600" y="2743200"/>
            <a:ext cx="3962400" cy="366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810001" y="762000"/>
            <a:ext cx="10571998" cy="62837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Improving Efficiency</a:t>
            </a:r>
            <a:endParaRPr/>
          </a:p>
        </p:txBody>
      </p:sp>
      <p:sp>
        <p:nvSpPr>
          <p:cNvPr id="530" name="Google Shape;530;p50"/>
          <p:cNvSpPr txBox="1"/>
          <p:nvPr>
            <p:ph idx="1" type="body"/>
          </p:nvPr>
        </p:nvSpPr>
        <p:spPr>
          <a:xfrm>
            <a:off x="1371600" y="1752600"/>
            <a:ext cx="9067800" cy="371319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113650">
            <a:spAutoFit/>
          </a:bodyPr>
          <a:lstStyle/>
          <a:p>
            <a:pPr indent="-228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Compression and acceleration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755650" rtl="0" algn="l">
              <a:spcBef>
                <a:spcPts val="1494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Pruning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Decompositions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Quantization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12165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Architectural solutions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4130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Systems strategies</a:t>
            </a:r>
            <a:endParaRPr/>
          </a:p>
          <a:p>
            <a:pPr indent="-229234" lvl="1" marL="69850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Parallelism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51"/>
          <p:cNvGrpSpPr/>
          <p:nvPr/>
        </p:nvGrpSpPr>
        <p:grpSpPr>
          <a:xfrm>
            <a:off x="722376" y="5093461"/>
            <a:ext cx="10727563" cy="444500"/>
            <a:chOff x="722376" y="5093461"/>
            <a:chExt cx="10727563" cy="444500"/>
          </a:xfrm>
        </p:grpSpPr>
        <p:pic>
          <p:nvPicPr>
            <p:cNvPr id="536" name="Google Shape;53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2376" y="5093461"/>
              <a:ext cx="10727563" cy="44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51"/>
            <p:cNvSpPr/>
            <p:nvPr/>
          </p:nvSpPr>
          <p:spPr>
            <a:xfrm>
              <a:off x="1577340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5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1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1" y="196595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1577340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595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1" y="196595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1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5"/>
                  </a:lnTo>
                  <a:close/>
                </a:path>
              </a:pathLst>
            </a:custGeom>
            <a:noFill/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3902964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5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1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1" y="196595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3902964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595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1" y="196595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1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5"/>
                  </a:lnTo>
                  <a:close/>
                </a:path>
              </a:pathLst>
            </a:custGeom>
            <a:noFill/>
            <a:ln cap="flat" cmpd="sng" w="57150">
              <a:solidFill>
                <a:srgbClr val="BE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692140" y="5123687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6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2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2" y="196596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692140" y="5123687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596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2" y="196596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2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6"/>
                  </a:lnTo>
                  <a:close/>
                </a:path>
              </a:pathLst>
            </a:custGeom>
            <a:noFill/>
            <a:ln cap="flat" cmpd="sng" w="57150">
              <a:solidFill>
                <a:srgbClr val="5382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7709916" y="5132831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196595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6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5" y="393192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1" y="196596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6FAC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7709916" y="5132831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596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5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1" y="196596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5" y="393192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6"/>
                  </a:lnTo>
                  <a:close/>
                </a:path>
              </a:pathLst>
            </a:custGeom>
            <a:noFill/>
            <a:ln cap="flat" cmpd="sng" w="57150">
              <a:solidFill>
                <a:srgbClr val="3856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10058399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196596" y="0"/>
                  </a:moveTo>
                  <a:lnTo>
                    <a:pt x="151515" y="5191"/>
                  </a:lnTo>
                  <a:lnTo>
                    <a:pt x="110134" y="19980"/>
                  </a:lnTo>
                  <a:lnTo>
                    <a:pt x="73631" y="43187"/>
                  </a:lnTo>
                  <a:lnTo>
                    <a:pt x="43187" y="73631"/>
                  </a:lnTo>
                  <a:lnTo>
                    <a:pt x="19980" y="110134"/>
                  </a:lnTo>
                  <a:lnTo>
                    <a:pt x="5191" y="151515"/>
                  </a:lnTo>
                  <a:lnTo>
                    <a:pt x="0" y="196595"/>
                  </a:lnTo>
                  <a:lnTo>
                    <a:pt x="5191" y="241676"/>
                  </a:lnTo>
                  <a:lnTo>
                    <a:pt x="19980" y="283057"/>
                  </a:lnTo>
                  <a:lnTo>
                    <a:pt x="43187" y="319560"/>
                  </a:lnTo>
                  <a:lnTo>
                    <a:pt x="73631" y="350004"/>
                  </a:lnTo>
                  <a:lnTo>
                    <a:pt x="110134" y="373211"/>
                  </a:lnTo>
                  <a:lnTo>
                    <a:pt x="151515" y="388000"/>
                  </a:lnTo>
                  <a:lnTo>
                    <a:pt x="196596" y="393191"/>
                  </a:lnTo>
                  <a:lnTo>
                    <a:pt x="241676" y="388000"/>
                  </a:lnTo>
                  <a:lnTo>
                    <a:pt x="283057" y="373211"/>
                  </a:lnTo>
                  <a:lnTo>
                    <a:pt x="319560" y="350004"/>
                  </a:lnTo>
                  <a:lnTo>
                    <a:pt x="350004" y="319560"/>
                  </a:lnTo>
                  <a:lnTo>
                    <a:pt x="373211" y="283057"/>
                  </a:lnTo>
                  <a:lnTo>
                    <a:pt x="388000" y="241676"/>
                  </a:lnTo>
                  <a:lnTo>
                    <a:pt x="393192" y="196595"/>
                  </a:lnTo>
                  <a:lnTo>
                    <a:pt x="388000" y="151515"/>
                  </a:lnTo>
                  <a:lnTo>
                    <a:pt x="373211" y="110134"/>
                  </a:lnTo>
                  <a:lnTo>
                    <a:pt x="350004" y="73631"/>
                  </a:lnTo>
                  <a:lnTo>
                    <a:pt x="319560" y="43187"/>
                  </a:lnTo>
                  <a:lnTo>
                    <a:pt x="283057" y="19980"/>
                  </a:lnTo>
                  <a:lnTo>
                    <a:pt x="241676" y="5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EC7C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10058399" y="5119115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595"/>
                  </a:moveTo>
                  <a:lnTo>
                    <a:pt x="5191" y="151515"/>
                  </a:lnTo>
                  <a:lnTo>
                    <a:pt x="19980" y="110134"/>
                  </a:lnTo>
                  <a:lnTo>
                    <a:pt x="43187" y="73631"/>
                  </a:lnTo>
                  <a:lnTo>
                    <a:pt x="73631" y="43187"/>
                  </a:lnTo>
                  <a:lnTo>
                    <a:pt x="110134" y="19980"/>
                  </a:lnTo>
                  <a:lnTo>
                    <a:pt x="151515" y="5191"/>
                  </a:lnTo>
                  <a:lnTo>
                    <a:pt x="196596" y="0"/>
                  </a:lnTo>
                  <a:lnTo>
                    <a:pt x="241676" y="5191"/>
                  </a:lnTo>
                  <a:lnTo>
                    <a:pt x="283057" y="19980"/>
                  </a:lnTo>
                  <a:lnTo>
                    <a:pt x="319560" y="43187"/>
                  </a:lnTo>
                  <a:lnTo>
                    <a:pt x="350004" y="73631"/>
                  </a:lnTo>
                  <a:lnTo>
                    <a:pt x="373211" y="110134"/>
                  </a:lnTo>
                  <a:lnTo>
                    <a:pt x="388000" y="151515"/>
                  </a:lnTo>
                  <a:lnTo>
                    <a:pt x="393192" y="196595"/>
                  </a:lnTo>
                  <a:lnTo>
                    <a:pt x="388000" y="241676"/>
                  </a:lnTo>
                  <a:lnTo>
                    <a:pt x="373211" y="283057"/>
                  </a:lnTo>
                  <a:lnTo>
                    <a:pt x="350004" y="319560"/>
                  </a:lnTo>
                  <a:lnTo>
                    <a:pt x="319560" y="350004"/>
                  </a:lnTo>
                  <a:lnTo>
                    <a:pt x="283057" y="373211"/>
                  </a:lnTo>
                  <a:lnTo>
                    <a:pt x="241676" y="388000"/>
                  </a:lnTo>
                  <a:lnTo>
                    <a:pt x="196596" y="393191"/>
                  </a:lnTo>
                  <a:lnTo>
                    <a:pt x="151515" y="388000"/>
                  </a:lnTo>
                  <a:lnTo>
                    <a:pt x="110134" y="373211"/>
                  </a:lnTo>
                  <a:lnTo>
                    <a:pt x="73631" y="350004"/>
                  </a:lnTo>
                  <a:lnTo>
                    <a:pt x="43187" y="319560"/>
                  </a:lnTo>
                  <a:lnTo>
                    <a:pt x="19980" y="283057"/>
                  </a:lnTo>
                  <a:lnTo>
                    <a:pt x="5191" y="241676"/>
                  </a:lnTo>
                  <a:lnTo>
                    <a:pt x="0" y="196595"/>
                  </a:lnTo>
                  <a:close/>
                </a:path>
              </a:pathLst>
            </a:custGeom>
            <a:noFill/>
            <a:ln cap="flat" cmpd="sng" w="571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47" name="Google Shape;547;p51"/>
          <p:cNvSpPr txBox="1"/>
          <p:nvPr/>
        </p:nvSpPr>
        <p:spPr>
          <a:xfrm>
            <a:off x="845311" y="3645154"/>
            <a:ext cx="2029460" cy="1129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NVIDIA M40 GPU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3495" marR="0" rtl="0" algn="l">
              <a:lnSpc>
                <a:spcPct val="11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20160 min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4483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(14 days)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3372103" y="3679063"/>
            <a:ext cx="132270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77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 CPUs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2085" marR="0" rtl="0" algn="l">
              <a:lnSpc>
                <a:spcPct val="102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256 GPUs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60 min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1"/>
          <p:cNvSpPr txBox="1"/>
          <p:nvPr/>
        </p:nvSpPr>
        <p:spPr>
          <a:xfrm>
            <a:off x="5145785" y="3781000"/>
            <a:ext cx="1186815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1600 CPUs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9D18E"/>
                </a:solidFill>
                <a:latin typeface="Calibri"/>
                <a:ea typeface="Calibri"/>
                <a:cs typeface="Calibri"/>
                <a:sym typeface="Calibri"/>
              </a:rPr>
              <a:t>31 min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1"/>
          <p:cNvSpPr txBox="1"/>
          <p:nvPr/>
        </p:nvSpPr>
        <p:spPr>
          <a:xfrm>
            <a:off x="7355585" y="3763689"/>
            <a:ext cx="108204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1024 GPUs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05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85622"/>
                </a:solidFill>
                <a:latin typeface="Calibri"/>
                <a:ea typeface="Calibri"/>
                <a:cs typeface="Calibri"/>
                <a:sym typeface="Calibri"/>
              </a:rPr>
              <a:t>15 min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1"/>
          <p:cNvSpPr txBox="1"/>
          <p:nvPr/>
        </p:nvSpPr>
        <p:spPr>
          <a:xfrm>
            <a:off x="1113840" y="5754725"/>
            <a:ext cx="11537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2017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3486403" y="5754725"/>
            <a:ext cx="9785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2017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1"/>
          <p:cNvSpPr txBox="1"/>
          <p:nvPr/>
        </p:nvSpPr>
        <p:spPr>
          <a:xfrm>
            <a:off x="5010150" y="5739790"/>
            <a:ext cx="15652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September 2017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1"/>
          <p:cNvSpPr txBox="1"/>
          <p:nvPr/>
        </p:nvSpPr>
        <p:spPr>
          <a:xfrm>
            <a:off x="7115936" y="5739790"/>
            <a:ext cx="15214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 2017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51"/>
          <p:cNvGrpSpPr/>
          <p:nvPr/>
        </p:nvGrpSpPr>
        <p:grpSpPr>
          <a:xfrm>
            <a:off x="4983487" y="3115127"/>
            <a:ext cx="3976109" cy="571357"/>
            <a:chOff x="4983487" y="3115127"/>
            <a:chExt cx="3976109" cy="571357"/>
          </a:xfrm>
        </p:grpSpPr>
        <p:pic>
          <p:nvPicPr>
            <p:cNvPr id="556" name="Google Shape;556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83487" y="3115127"/>
              <a:ext cx="1854693" cy="571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64096" y="3201924"/>
              <a:ext cx="2095500" cy="4754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8" name="Google Shape;55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00" y="2528316"/>
            <a:ext cx="1034796" cy="103479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 txBox="1"/>
          <p:nvPr/>
        </p:nvSpPr>
        <p:spPr>
          <a:xfrm>
            <a:off x="914400" y="1514126"/>
            <a:ext cx="66306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Accomplished by parallelisation.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50323" y="2516275"/>
            <a:ext cx="1473707" cy="118079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 txBox="1"/>
          <p:nvPr/>
        </p:nvSpPr>
        <p:spPr>
          <a:xfrm>
            <a:off x="9291828" y="2241804"/>
            <a:ext cx="2062480" cy="4114800"/>
          </a:xfrm>
          <a:prstGeom prst="rect">
            <a:avLst/>
          </a:prstGeom>
          <a:noFill/>
          <a:ln cap="flat" cmpd="sng" w="12700">
            <a:solidFill>
              <a:srgbClr val="6FAC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4096 TPU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445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29 sec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20725" marR="0" rtl="0" algn="l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July 2020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1"/>
          <p:cNvSpPr txBox="1"/>
          <p:nvPr/>
        </p:nvSpPr>
        <p:spPr>
          <a:xfrm>
            <a:off x="8794242" y="4124909"/>
            <a:ext cx="27876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1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Training time evolution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/>
        </p:nvSpPr>
        <p:spPr>
          <a:xfrm>
            <a:off x="868433" y="1905000"/>
            <a:ext cx="10340975" cy="2383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-457833" lvl="0" marL="469900" marR="5334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deep learning models requires large amount of computation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833" lvl="0" marL="469900" marR="5080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Requires inter-GPU communication; time-scales of latency range from negligible to significant overhead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833" lvl="0" marL="469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Modification of training code required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2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Distributed Training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179" y="2514600"/>
            <a:ext cx="3232742" cy="383675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>
            <p:ph type="title"/>
          </p:nvPr>
        </p:nvSpPr>
        <p:spPr>
          <a:xfrm>
            <a:off x="810000" y="666150"/>
            <a:ext cx="10571998" cy="7514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12700">
            <a:spAutoFit/>
          </a:bodyPr>
          <a:lstStyle/>
          <a:p>
            <a:pPr indent="0" lvl="0" marL="421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Types of Parallelism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6" name="Google Shape;576;p53"/>
          <p:cNvSpPr txBox="1"/>
          <p:nvPr/>
        </p:nvSpPr>
        <p:spPr>
          <a:xfrm>
            <a:off x="6736976" y="1715052"/>
            <a:ext cx="384314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parallelism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1604200" y="1715052"/>
            <a:ext cx="4227318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parallelism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8" name="Google Shape;5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198" y="2819400"/>
            <a:ext cx="3054470" cy="32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/>
        </p:nvSpPr>
        <p:spPr>
          <a:xfrm>
            <a:off x="4022852" y="3814317"/>
            <a:ext cx="3670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𝜃</a:t>
            </a: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𝑡+1,𝑖  </a:t>
            </a:r>
            <a:r>
              <a:rPr baseline="30000" lang="en-US" sz="3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= 𝜃</a:t>
            </a: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𝑡,𝑖 </a:t>
            </a:r>
            <a:r>
              <a:rPr baseline="30000" lang="en-US" sz="3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−	                        𝑔</a:t>
            </a: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𝑡,𝑖</a:t>
            </a:r>
            <a:endParaRPr sz="17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073302" y="1589632"/>
            <a:ext cx="9357995" cy="1241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rate decay: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13958"/>
              </a:lnSpc>
              <a:spcBef>
                <a:spcPts val="204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the initial training period we lower the learning rate.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9234" lvl="1" marL="6985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is related to early stopping.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073302" y="3262071"/>
            <a:ext cx="54184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Adaptive gradient – Adagrad: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5939916" y="3972433"/>
            <a:ext cx="1247140" cy="20320"/>
          </a:xfrm>
          <a:custGeom>
            <a:rect b="b" l="l" r="r" t="t"/>
            <a:pathLst>
              <a:path extrusionOk="0" h="20320" w="1247140">
                <a:moveTo>
                  <a:pt x="1246632" y="0"/>
                </a:moveTo>
                <a:lnTo>
                  <a:pt x="0" y="0"/>
                </a:lnTo>
                <a:lnTo>
                  <a:pt x="0" y="19812"/>
                </a:lnTo>
                <a:lnTo>
                  <a:pt x="1246632" y="19812"/>
                </a:lnTo>
                <a:lnTo>
                  <a:pt x="12466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6466078" y="3521151"/>
            <a:ext cx="18542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𝜂</a:t>
            </a:r>
            <a:endParaRPr sz="24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945123" y="4050157"/>
            <a:ext cx="1241425" cy="379095"/>
          </a:xfrm>
          <a:custGeom>
            <a:rect b="b" l="l" r="r" t="t"/>
            <a:pathLst>
              <a:path extrusionOk="0" h="379095" w="1241425">
                <a:moveTo>
                  <a:pt x="1241425" y="0"/>
                </a:moveTo>
                <a:lnTo>
                  <a:pt x="221868" y="0"/>
                </a:lnTo>
                <a:lnTo>
                  <a:pt x="221868" y="381"/>
                </a:lnTo>
                <a:lnTo>
                  <a:pt x="190626" y="381"/>
                </a:lnTo>
                <a:lnTo>
                  <a:pt x="100329" y="338963"/>
                </a:lnTo>
                <a:lnTo>
                  <a:pt x="48895" y="224155"/>
                </a:lnTo>
                <a:lnTo>
                  <a:pt x="0" y="246507"/>
                </a:lnTo>
                <a:lnTo>
                  <a:pt x="4699" y="257556"/>
                </a:lnTo>
                <a:lnTo>
                  <a:pt x="29845" y="246507"/>
                </a:lnTo>
                <a:lnTo>
                  <a:pt x="91439" y="378968"/>
                </a:lnTo>
                <a:lnTo>
                  <a:pt x="105790" y="378968"/>
                </a:lnTo>
                <a:lnTo>
                  <a:pt x="202564" y="20193"/>
                </a:lnTo>
                <a:lnTo>
                  <a:pt x="232283" y="20193"/>
                </a:lnTo>
                <a:lnTo>
                  <a:pt x="232283" y="19812"/>
                </a:lnTo>
                <a:lnTo>
                  <a:pt x="1241425" y="19812"/>
                </a:lnTo>
                <a:lnTo>
                  <a:pt x="12414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6129528" y="4061205"/>
            <a:ext cx="108712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𝐺</a:t>
            </a:r>
            <a:r>
              <a:rPr lang="en-US" sz="17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𝑡,𝑖𝑖 </a:t>
            </a:r>
            <a:r>
              <a:rPr baseline="30000" lang="en-US" sz="3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𝜀</a:t>
            </a:r>
            <a:endParaRPr baseline="30000" sz="3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1505458" y="4413250"/>
            <a:ext cx="9069070" cy="119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-228600" lvl="0" marL="266065" marR="30480" rtl="0" algn="l">
              <a:lnSpc>
                <a:spcPct val="10438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𝐺</a:t>
            </a:r>
            <a:r>
              <a:rPr baseline="-25000" lang="en-US" sz="262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𝑡,𝑖𝑖 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 sum of squared gradients up to the time point t. 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66065" marR="30480" rtl="0" algn="l">
              <a:lnSpc>
                <a:spcPct val="104380"/>
              </a:lnSpc>
              <a:spcBef>
                <a:spcPts val="30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𝐺</a:t>
            </a:r>
            <a:r>
              <a:rPr baseline="-25000" lang="en-US" sz="262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𝑡,𝑖𝑖 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provides a scaling for each </a:t>
            </a:r>
            <a:r>
              <a:rPr lang="en-US" sz="24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𝜃</a:t>
            </a:r>
            <a:r>
              <a:rPr baseline="-25000" lang="en-US" sz="262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𝑖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66700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Note, the denominator will eventually converge to Infinity.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Learning Rate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23848" l="1566" r="1263" t="0"/>
          <a:stretch/>
        </p:blipFill>
        <p:spPr>
          <a:xfrm>
            <a:off x="928352" y="3743460"/>
            <a:ext cx="4724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5">
            <a:alphaModFix/>
          </a:blip>
          <a:srcRect b="24400" l="0" r="1556" t="0"/>
          <a:stretch/>
        </p:blipFill>
        <p:spPr>
          <a:xfrm>
            <a:off x="6592420" y="3743460"/>
            <a:ext cx="4815336" cy="14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3008358" y="3309245"/>
            <a:ext cx="662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SGD	                                              Momentum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685800" y="6000243"/>
            <a:ext cx="72612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0462C1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https://distill.pub/2017/momentum/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7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Momentum Methods</a:t>
            </a:r>
            <a:endParaRPr/>
          </a:p>
        </p:txBody>
      </p:sp>
      <p:graphicFrame>
        <p:nvGraphicFramePr>
          <p:cNvPr id="181" name="Google Shape;181;p7"/>
          <p:cNvGraphicFramePr/>
          <p:nvPr/>
        </p:nvGraphicFramePr>
        <p:xfrm>
          <a:off x="1143000" y="1933796"/>
          <a:ext cx="9416257" cy="849632"/>
        </p:xfrm>
        <a:graphic>
          <a:graphicData uri="http://schemas.openxmlformats.org/presentationml/2006/ole">
            <mc:AlternateContent>
              <mc:Choice Requires="v">
                <p:oleObj r:id="rId7" imgH="849632" imgW="9416257" progId="" spid="_x0000_s1">
                  <p:embed/>
                </p:oleObj>
              </mc:Choice>
              <mc:Fallback>
                <p:oleObj r:id="rId8" imgH="849632" imgW="9416257" progId="">
                  <p:embed/>
                  <p:pic>
                    <p:nvPicPr>
                      <p:cNvPr id="181" name="Google Shape;181;p7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43000" y="1933796"/>
                        <a:ext cx="9416257" cy="8496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2718561" y="1504950"/>
            <a:ext cx="17208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Momentum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8034273" y="1510665"/>
            <a:ext cx="133096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Nesterov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8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Nesterov vs Momentum</a:t>
            </a:r>
            <a:endParaRPr/>
          </a:p>
        </p:txBody>
      </p:sp>
      <p:graphicFrame>
        <p:nvGraphicFramePr>
          <p:cNvPr id="189" name="Google Shape;189;p8"/>
          <p:cNvGraphicFramePr/>
          <p:nvPr/>
        </p:nvGraphicFramePr>
        <p:xfrm>
          <a:off x="1333499" y="2120289"/>
          <a:ext cx="9525000" cy="2857500"/>
        </p:xfrm>
        <a:graphic>
          <a:graphicData uri="http://schemas.openxmlformats.org/presentationml/2006/ole">
            <mc:AlternateContent>
              <mc:Choice Requires="v">
                <p:oleObj r:id="rId4" imgH="2857500" imgW="9525000" progId="" spid="_x0000_s1">
                  <p:embed/>
                </p:oleObj>
              </mc:Choice>
              <mc:Fallback>
                <p:oleObj r:id="rId5" imgH="2857500" imgW="9525000" progId="">
                  <p:embed/>
                  <p:pic>
                    <p:nvPicPr>
                      <p:cNvPr id="189" name="Google Shape;189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33499" y="2120289"/>
                        <a:ext cx="95250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Google Shape;190;p8"/>
          <p:cNvGraphicFramePr/>
          <p:nvPr/>
        </p:nvGraphicFramePr>
        <p:xfrm>
          <a:off x="2057400" y="5410200"/>
          <a:ext cx="2382011" cy="728126"/>
        </p:xfrm>
        <a:graphic>
          <a:graphicData uri="http://schemas.openxmlformats.org/presentationml/2006/ole">
            <mc:AlternateContent>
              <mc:Choice Requires="v">
                <p:oleObj r:id="rId7" imgH="728126" imgW="2382011" progId="" spid="_x0000_s2">
                  <p:embed/>
                </p:oleObj>
              </mc:Choice>
              <mc:Fallback>
                <p:oleObj r:id="rId8" imgH="728126" imgW="2382011" progId="">
                  <p:embed/>
                  <p:pic>
                    <p:nvPicPr>
                      <p:cNvPr id="190" name="Google Shape;190;p8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057400" y="5410200"/>
                        <a:ext cx="2382011" cy="728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" name="Google Shape;191;p8"/>
          <p:cNvGraphicFramePr/>
          <p:nvPr/>
        </p:nvGraphicFramePr>
        <p:xfrm>
          <a:off x="6781800" y="5212010"/>
          <a:ext cx="3657600" cy="1124505"/>
        </p:xfrm>
        <a:graphic>
          <a:graphicData uri="http://schemas.openxmlformats.org/presentationml/2006/ole">
            <mc:AlternateContent>
              <mc:Choice Requires="v">
                <p:oleObj r:id="rId10" imgH="1124505" imgW="3657600" progId="" spid="_x0000_s3">
                  <p:embed/>
                </p:oleObj>
              </mc:Choice>
              <mc:Fallback>
                <p:oleObj r:id="rId11" imgH="1124505" imgW="3657600" progId="">
                  <p:embed/>
                  <p:pic>
                    <p:nvPicPr>
                      <p:cNvPr id="191" name="Google Shape;191;p8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781800" y="5212010"/>
                        <a:ext cx="3657600" cy="1124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4597400" y="3814317"/>
            <a:ext cx="263779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𝑚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 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= 𝛽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𝑚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𝑡−1 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	1 − 𝛽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2175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6224015" y="2243429"/>
            <a:ext cx="867410" cy="371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384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1 − 𝛽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2175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010482" y="1548642"/>
            <a:ext cx="9254490" cy="667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300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rate: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4706111" y="2293112"/>
            <a:ext cx="153289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𝑟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 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= 𝛽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𝑟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𝑡−1 </a:t>
            </a: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</a:t>
            </a:r>
            <a:endParaRPr sz="20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6279260" y="2369439"/>
            <a:ext cx="867410" cy="236220"/>
          </a:xfrm>
          <a:custGeom>
            <a:rect b="b" l="l" r="r" t="t"/>
            <a:pathLst>
              <a:path extrusionOk="0" h="236219" w="867409">
                <a:moveTo>
                  <a:pt x="791971" y="0"/>
                </a:moveTo>
                <a:lnTo>
                  <a:pt x="788542" y="9525"/>
                </a:lnTo>
                <a:lnTo>
                  <a:pt x="802237" y="15430"/>
                </a:lnTo>
                <a:lnTo>
                  <a:pt x="813990" y="23622"/>
                </a:lnTo>
                <a:lnTo>
                  <a:pt x="837817" y="61650"/>
                </a:lnTo>
                <a:lnTo>
                  <a:pt x="845692" y="116586"/>
                </a:lnTo>
                <a:lnTo>
                  <a:pt x="844811" y="137423"/>
                </a:lnTo>
                <a:lnTo>
                  <a:pt x="831595" y="188340"/>
                </a:lnTo>
                <a:lnTo>
                  <a:pt x="802378" y="220184"/>
                </a:lnTo>
                <a:lnTo>
                  <a:pt x="788923" y="226187"/>
                </a:lnTo>
                <a:lnTo>
                  <a:pt x="791971" y="235712"/>
                </a:lnTo>
                <a:lnTo>
                  <a:pt x="836959" y="208940"/>
                </a:lnTo>
                <a:lnTo>
                  <a:pt x="862298" y="159480"/>
                </a:lnTo>
                <a:lnTo>
                  <a:pt x="867156" y="117856"/>
                </a:lnTo>
                <a:lnTo>
                  <a:pt x="865941" y="96281"/>
                </a:lnTo>
                <a:lnTo>
                  <a:pt x="856226" y="57991"/>
                </a:lnTo>
                <a:lnTo>
                  <a:pt x="824039" y="15065"/>
                </a:lnTo>
                <a:lnTo>
                  <a:pt x="809041" y="6145"/>
                </a:lnTo>
                <a:lnTo>
                  <a:pt x="791971" y="0"/>
                </a:lnTo>
                <a:close/>
              </a:path>
              <a:path extrusionOk="0" h="236219" w="867409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7302754" y="2416556"/>
            <a:ext cx="107314" cy="24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endParaRPr sz="14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7131050" y="2196845"/>
            <a:ext cx="34417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𝑔</a:t>
            </a:r>
            <a:r>
              <a:rPr lang="en-US" sz="145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45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1073302" y="3414471"/>
            <a:ext cx="23634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Momentum: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6421" y="3890390"/>
            <a:ext cx="861060" cy="236220"/>
          </a:xfrm>
          <a:custGeom>
            <a:rect b="b" l="l" r="r" t="t"/>
            <a:pathLst>
              <a:path extrusionOk="0" h="236220" w="861059">
                <a:moveTo>
                  <a:pt x="785876" y="0"/>
                </a:moveTo>
                <a:lnTo>
                  <a:pt x="782447" y="9524"/>
                </a:lnTo>
                <a:lnTo>
                  <a:pt x="796141" y="15430"/>
                </a:lnTo>
                <a:lnTo>
                  <a:pt x="807894" y="23621"/>
                </a:lnTo>
                <a:lnTo>
                  <a:pt x="831721" y="61650"/>
                </a:lnTo>
                <a:lnTo>
                  <a:pt x="839597" y="116585"/>
                </a:lnTo>
                <a:lnTo>
                  <a:pt x="838715" y="137423"/>
                </a:lnTo>
                <a:lnTo>
                  <a:pt x="825500" y="188340"/>
                </a:lnTo>
                <a:lnTo>
                  <a:pt x="796282" y="220184"/>
                </a:lnTo>
                <a:lnTo>
                  <a:pt x="782827" y="226186"/>
                </a:lnTo>
                <a:lnTo>
                  <a:pt x="785876" y="235711"/>
                </a:lnTo>
                <a:lnTo>
                  <a:pt x="830863" y="208940"/>
                </a:lnTo>
                <a:lnTo>
                  <a:pt x="856202" y="159480"/>
                </a:lnTo>
                <a:lnTo>
                  <a:pt x="861059" y="117855"/>
                </a:lnTo>
                <a:lnTo>
                  <a:pt x="859845" y="96281"/>
                </a:lnTo>
                <a:lnTo>
                  <a:pt x="850130" y="57991"/>
                </a:lnTo>
                <a:lnTo>
                  <a:pt x="817943" y="15065"/>
                </a:lnTo>
                <a:lnTo>
                  <a:pt x="802945" y="6145"/>
                </a:lnTo>
                <a:lnTo>
                  <a:pt x="785876" y="0"/>
                </a:lnTo>
                <a:close/>
              </a:path>
              <a:path extrusionOk="0" h="236220" w="861059">
                <a:moveTo>
                  <a:pt x="75183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3" y="235711"/>
                </a:lnTo>
                <a:lnTo>
                  <a:pt x="78231" y="226186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5"/>
                </a:lnTo>
                <a:lnTo>
                  <a:pt x="22451" y="96512"/>
                </a:lnTo>
                <a:lnTo>
                  <a:pt x="35559" y="46862"/>
                </a:lnTo>
                <a:lnTo>
                  <a:pt x="64992" y="15430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7262114" y="3814317"/>
            <a:ext cx="30480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𝑔</a:t>
            </a:r>
            <a:r>
              <a:rPr baseline="-25000" lang="en-US" sz="2175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endParaRPr baseline="-25000" sz="2175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1047902" y="4802120"/>
            <a:ext cx="5133975" cy="520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-229234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 update rule: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9"/>
          <p:cNvSpPr txBox="1"/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/>
              <a:t>Adam: Kingma et al. (2018)</a:t>
            </a: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5637727" y="2971800"/>
            <a:ext cx="1194621" cy="5409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09" name="Google Shape;209;p9"/>
          <p:cNvSpPr txBox="1"/>
          <p:nvPr/>
        </p:nvSpPr>
        <p:spPr>
          <a:xfrm>
            <a:off x="5371957" y="4332419"/>
            <a:ext cx="1341008" cy="5604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10" name="Google Shape;210;p9"/>
          <p:cNvSpPr txBox="1"/>
          <p:nvPr/>
        </p:nvSpPr>
        <p:spPr>
          <a:xfrm>
            <a:off x="4990561" y="5507862"/>
            <a:ext cx="2488951" cy="8188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4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Gre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2023-03-15T22:43:37Z</dcterms:created>
  <dc:creator>Filip Svoboda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2023-03-15T00:00:00Z</vt:filetime>
  </property>
  <property fmtid="{D5CDD505-2E9C-101B-9397-08002B2CF9AE}" pid="5" name="Producer">
    <vt:lpwstr>Microsoft® PowerPoint® for Microsoft 365</vt:lpwstr>
  </property>
</Properties>
</file>